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7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2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71" r:id="rId5"/>
    <p:sldId id="265" r:id="rId6"/>
    <p:sldId id="264" r:id="rId7"/>
    <p:sldId id="259" r:id="rId8"/>
    <p:sldId id="260" r:id="rId9"/>
    <p:sldId id="261" r:id="rId10"/>
    <p:sldId id="266" r:id="rId11"/>
    <p:sldId id="269" r:id="rId12"/>
    <p:sldId id="270" r:id="rId13"/>
    <p:sldId id="258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541A2-A015-4FC8-99C9-C2B8E4D3F652}" v="1" dt="2026-01-13T18:12:01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4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Homeowners Writers over 1% of Market Share 2024YE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3"/>
          <c:order val="1"/>
          <c:tx>
            <c:strRef>
              <c:f>'HO Mkt Share YE 2024'!$E$1</c:f>
              <c:strCache>
                <c:ptCount val="1"/>
                <c:pt idx="0">
                  <c:v>Market Share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6F-49E3-8CDA-49F7E8900B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6F-49E3-8CDA-49F7E8900B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6F-49E3-8CDA-49F7E8900B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6F-49E3-8CDA-49F7E8900B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6F-49E3-8CDA-49F7E8900B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6F-49E3-8CDA-49F7E8900BD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6F-49E3-8CDA-49F7E8900BD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6F-49E3-8CDA-49F7E8900BD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6F-49E3-8CDA-49F7E8900BD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6F-49E3-8CDA-49F7E8900BD7}"/>
              </c:ext>
            </c:extLst>
          </c:dPt>
          <c:dPt>
            <c:idx val="1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6F-49E3-8CDA-49F7E8900BD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6F-49E3-8CDA-49F7E8900BD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A6F-49E3-8CDA-49F7E8900BD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A6F-49E3-8CDA-49F7E8900BD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A6F-49E3-8CDA-49F7E8900BD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A6F-49E3-8CDA-49F7E8900BD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A6F-49E3-8CDA-49F7E8900BD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A6F-49E3-8CDA-49F7E8900BD7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A6F-49E3-8CDA-49F7E8900BD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A6F-49E3-8CDA-49F7E8900BD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A6F-49E3-8CDA-49F7E8900BD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A6F-49E3-8CDA-49F7E8900BD7}"/>
              </c:ext>
            </c:extLst>
          </c:dPt>
          <c:dLbls>
            <c:dLbl>
              <c:idx val="0"/>
              <c:layout>
                <c:manualLayout>
                  <c:x val="-4.9402792042299061E-4"/>
                  <c:y val="2.5722520878793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6F-49E3-8CDA-49F7E8900BD7}"/>
                </c:ext>
              </c:extLst>
            </c:dLbl>
            <c:dLbl>
              <c:idx val="2"/>
              <c:layout>
                <c:manualLayout>
                  <c:x val="7.391399444634638E-4"/>
                  <c:y val="-4.84815678214067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6F-49E3-8CDA-49F7E8900BD7}"/>
                </c:ext>
              </c:extLst>
            </c:dLbl>
            <c:dLbl>
              <c:idx val="3"/>
              <c:layout>
                <c:manualLayout>
                  <c:x val="9.6085815360027658E-4"/>
                  <c:y val="-3.02978985729151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6F-49E3-8CDA-49F7E8900BD7}"/>
                </c:ext>
              </c:extLst>
            </c:dLbl>
            <c:dLbl>
              <c:idx val="10"/>
              <c:layout>
                <c:manualLayout>
                  <c:x val="0.13981503670736811"/>
                  <c:y val="-3.06596399981401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6F-49E3-8CDA-49F7E8900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'HO Mkt Share YE 2024'!$C$2:$C$23</c:f>
              <c:strCache>
                <c:ptCount val="22"/>
                <c:pt idx="0">
                  <c:v>ALLSTATE INS GRP</c:v>
                </c:pt>
                <c:pt idx="1">
                  <c:v>AMICA MUT GRP</c:v>
                </c:pt>
                <c:pt idx="2">
                  <c:v>UNITED SERV AUTOMOBILE ASSN GRP</c:v>
                </c:pt>
                <c:pt idx="3">
                  <c:v>LIBERTY MUT GRP</c:v>
                </c:pt>
                <c:pt idx="4">
                  <c:v>ANDOVER GRP</c:v>
                </c:pt>
                <c:pt idx="5">
                  <c:v>Heritage Ins Holdings Grp</c:v>
                </c:pt>
                <c:pt idx="6">
                  <c:v>NATIONWIDE CORP GRP</c:v>
                </c:pt>
                <c:pt idx="7">
                  <c:v>AMERICAN FAMILY INS GRP</c:v>
                </c:pt>
                <c:pt idx="8">
                  <c:v>VERMONT MUT GRP</c:v>
                </c:pt>
                <c:pt idx="9">
                  <c:v>Rhode Island Joint Reinsurance Assoc.</c:v>
                </c:pt>
                <c:pt idx="10">
                  <c:v>FARMERS INS GRP</c:v>
                </c:pt>
                <c:pt idx="11">
                  <c:v>PROGRESSIVE GRP</c:v>
                </c:pt>
                <c:pt idx="12">
                  <c:v>Chubb Ltd Grp</c:v>
                </c:pt>
                <c:pt idx="13">
                  <c:v>Tokio Marine Holdings Inc GRP</c:v>
                </c:pt>
                <c:pt idx="14">
                  <c:v>Auto Club Enterprises Ins Grp</c:v>
                </c:pt>
                <c:pt idx="15">
                  <c:v>Travelers Grp</c:v>
                </c:pt>
                <c:pt idx="16">
                  <c:v>HCI Grp Inc</c:v>
                </c:pt>
                <c:pt idx="17">
                  <c:v>N&amp;D Union Mut Ins Grp</c:v>
                </c:pt>
                <c:pt idx="18">
                  <c:v>NEW LONDON CNTY GRP</c:v>
                </c:pt>
                <c:pt idx="19">
                  <c:v>MAPFRE INS GRP</c:v>
                </c:pt>
                <c:pt idx="20">
                  <c:v>AMERICAN INTL GRP</c:v>
                </c:pt>
                <c:pt idx="21">
                  <c:v>Providence Mut Fire Ins Co</c:v>
                </c:pt>
              </c:strCache>
            </c:strRef>
          </c:cat>
          <c:val>
            <c:numRef>
              <c:f>'HO Mkt Share YE 2024'!$E$2:$E$23</c:f>
              <c:numCache>
                <c:formatCode>0.00%</c:formatCode>
                <c:ptCount val="22"/>
                <c:pt idx="0">
                  <c:v>0.13131300000000001</c:v>
                </c:pt>
                <c:pt idx="1">
                  <c:v>0.129076</c:v>
                </c:pt>
                <c:pt idx="2">
                  <c:v>7.2750999999999996E-2</c:v>
                </c:pt>
                <c:pt idx="3">
                  <c:v>6.7002999999999993E-2</c:v>
                </c:pt>
                <c:pt idx="4">
                  <c:v>5.8037999999999999E-2</c:v>
                </c:pt>
                <c:pt idx="5">
                  <c:v>5.1214000000000003E-2</c:v>
                </c:pt>
                <c:pt idx="6">
                  <c:v>5.0695999999999998E-2</c:v>
                </c:pt>
                <c:pt idx="7">
                  <c:v>4.7455999999999998E-2</c:v>
                </c:pt>
                <c:pt idx="8">
                  <c:v>4.1202000000000003E-2</c:v>
                </c:pt>
                <c:pt idx="9">
                  <c:v>3.9899999999999998E-2</c:v>
                </c:pt>
                <c:pt idx="10">
                  <c:v>3.9320000000000001E-2</c:v>
                </c:pt>
                <c:pt idx="11">
                  <c:v>3.5757999999999998E-2</c:v>
                </c:pt>
                <c:pt idx="12">
                  <c:v>3.2337999999999999E-2</c:v>
                </c:pt>
                <c:pt idx="13">
                  <c:v>2.8969000000000002E-2</c:v>
                </c:pt>
                <c:pt idx="14">
                  <c:v>2.8032000000000001E-2</c:v>
                </c:pt>
                <c:pt idx="15">
                  <c:v>2.2148999999999999E-2</c:v>
                </c:pt>
                <c:pt idx="16">
                  <c:v>2.1631000000000001E-2</c:v>
                </c:pt>
                <c:pt idx="17">
                  <c:v>1.7839000000000001E-2</c:v>
                </c:pt>
                <c:pt idx="18">
                  <c:v>1.6522999999999999E-2</c:v>
                </c:pt>
                <c:pt idx="19">
                  <c:v>1.6121E-2</c:v>
                </c:pt>
                <c:pt idx="20">
                  <c:v>1.2710000000000001E-2</c:v>
                </c:pt>
                <c:pt idx="21">
                  <c:v>1.0155000000000001E-2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6A6F-49E3-8CDA-49F7E8900BD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'HO Mkt Share YE 2024'!$D$1</c15:sqref>
                        </c15:formulaRef>
                      </c:ext>
                    </c:extLst>
                    <c:strCache>
                      <c:ptCount val="1"/>
                      <c:pt idx="0">
                        <c:v>Direct Premiums Written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E-6A6F-49E3-8CDA-49F7E8900BD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6A6F-49E3-8CDA-49F7E8900BD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2-6A6F-49E3-8CDA-49F7E8900BD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4-6A6F-49E3-8CDA-49F7E8900BD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6-6A6F-49E3-8CDA-49F7E8900BD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8-6A6F-49E3-8CDA-49F7E8900BD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A-6A6F-49E3-8CDA-49F7E8900BD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C-6A6F-49E3-8CDA-49F7E8900BD7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E-6A6F-49E3-8CDA-49F7E8900BD7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0-6A6F-49E3-8CDA-49F7E8900BD7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2-6A6F-49E3-8CDA-49F7E8900BD7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4-6A6F-49E3-8CDA-49F7E8900BD7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6-6A6F-49E3-8CDA-49F7E8900BD7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8-6A6F-49E3-8CDA-49F7E8900BD7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A-6A6F-49E3-8CDA-49F7E8900BD7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C-6A6F-49E3-8CDA-49F7E8900BD7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E-6A6F-49E3-8CDA-49F7E8900BD7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0-6A6F-49E3-8CDA-49F7E8900BD7}"/>
                    </c:ext>
                  </c:extLst>
                </c:dPt>
                <c:dPt>
                  <c:idx val="18"/>
                  <c:bubble3D val="0"/>
                  <c:spPr>
                    <a:solidFill>
                      <a:schemeClr val="accent1">
                        <a:lumMod val="8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2-6A6F-49E3-8CDA-49F7E8900BD7}"/>
                    </c:ext>
                  </c:extLst>
                </c:dPt>
                <c:dPt>
                  <c:idx val="19"/>
                  <c:bubble3D val="0"/>
                  <c:spPr>
                    <a:solidFill>
                      <a:schemeClr val="accent2">
                        <a:lumMod val="8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4-6A6F-49E3-8CDA-49F7E8900BD7}"/>
                    </c:ext>
                  </c:extLst>
                </c:dPt>
                <c:dPt>
                  <c:idx val="20"/>
                  <c:bubble3D val="0"/>
                  <c:spPr>
                    <a:solidFill>
                      <a:schemeClr val="accent3">
                        <a:lumMod val="8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6-6A6F-49E3-8CDA-49F7E8900BD7}"/>
                    </c:ext>
                  </c:extLst>
                </c:dPt>
                <c:dPt>
                  <c:idx val="21"/>
                  <c:bubble3D val="0"/>
                  <c:spPr>
                    <a:solidFill>
                      <a:schemeClr val="accent4">
                        <a:lumMod val="8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8-6A6F-49E3-8CDA-49F7E8900BD7}"/>
                    </c:ext>
                  </c:extLst>
                </c:dPt>
                <c:dLbls>
                  <c:dLbl>
                    <c:idx val="10"/>
                    <c:layout>
                      <c:manualLayout>
                        <c:x val="1.0481035003367941E-2"/>
                        <c:y val="-5.8750934278910504E-3"/>
                      </c:manualLayout>
                    </c:layout>
                    <c:dLblPos val="bestFit"/>
                    <c:showLegendKey val="0"/>
                    <c:showVal val="1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6A6F-49E3-8CDA-49F7E8900BD7}"/>
                      </c:ext>
                    </c:extLst>
                  </c:dLbl>
                  <c:dLbl>
                    <c:idx val="11"/>
                    <c:layout>
                      <c:manualLayout>
                        <c:x val="1.3283575541257933E-2"/>
                        <c:y val="5.2978394257009263E-3"/>
                      </c:manualLayout>
                    </c:layout>
                    <c:dLblPos val="bestFit"/>
                    <c:showLegendKey val="0"/>
                    <c:showVal val="1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6A6F-49E3-8CDA-49F7E8900BD7}"/>
                      </c:ext>
                    </c:extLst>
                  </c:dLbl>
                  <c:dLbl>
                    <c:idx val="13"/>
                    <c:layout>
                      <c:manualLayout>
                        <c:x val="1.1320826784557534E-2"/>
                        <c:y val="1.1124958717908607E-2"/>
                      </c:manualLayout>
                    </c:layout>
                    <c:dLblPos val="bestFit"/>
                    <c:showLegendKey val="0"/>
                    <c:showVal val="1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6A6F-49E3-8CDA-49F7E8900BD7}"/>
                      </c:ext>
                    </c:extLst>
                  </c:dLbl>
                  <c:dLbl>
                    <c:idx val="21"/>
                    <c:layout>
                      <c:manualLayout>
                        <c:x val="0.14235657858401918"/>
                        <c:y val="3.2069666788339186E-4"/>
                      </c:manualLayout>
                    </c:layout>
                    <c:dLblPos val="bestFit"/>
                    <c:showLegendKey val="0"/>
                    <c:showVal val="1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>
                        <c15:layout>
                          <c:manualLayout>
                            <c:w val="0.20188140199289245"/>
                            <c:h val="5.5121412803532006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58-6A6F-49E3-8CDA-49F7E8900BD7}"/>
                      </c:ext>
                    </c:extLst>
                  </c:dLbl>
                  <c:numFmt formatCode="0.0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'HO Mkt Share YE 2024'!$C$2:$C$23</c15:sqref>
                        </c15:formulaRef>
                      </c:ext>
                    </c:extLst>
                    <c:strCache>
                      <c:ptCount val="22"/>
                      <c:pt idx="0">
                        <c:v>ALLSTATE INS GRP</c:v>
                      </c:pt>
                      <c:pt idx="1">
                        <c:v>AMICA MUT GRP</c:v>
                      </c:pt>
                      <c:pt idx="2">
                        <c:v>UNITED SERV AUTOMOBILE ASSN GRP</c:v>
                      </c:pt>
                      <c:pt idx="3">
                        <c:v>LIBERTY MUT GRP</c:v>
                      </c:pt>
                      <c:pt idx="4">
                        <c:v>ANDOVER GRP</c:v>
                      </c:pt>
                      <c:pt idx="5">
                        <c:v>Heritage Ins Holdings Grp</c:v>
                      </c:pt>
                      <c:pt idx="6">
                        <c:v>NATIONWIDE CORP GRP</c:v>
                      </c:pt>
                      <c:pt idx="7">
                        <c:v>AMERICAN FAMILY INS GRP</c:v>
                      </c:pt>
                      <c:pt idx="8">
                        <c:v>VERMONT MUT GRP</c:v>
                      </c:pt>
                      <c:pt idx="9">
                        <c:v>Rhode Island Joint Reinsurance Assoc.</c:v>
                      </c:pt>
                      <c:pt idx="10">
                        <c:v>FARMERS INS GRP</c:v>
                      </c:pt>
                      <c:pt idx="11">
                        <c:v>PROGRESSIVE GRP</c:v>
                      </c:pt>
                      <c:pt idx="12">
                        <c:v>Chubb Ltd Grp</c:v>
                      </c:pt>
                      <c:pt idx="13">
                        <c:v>Tokio Marine Holdings Inc GRP</c:v>
                      </c:pt>
                      <c:pt idx="14">
                        <c:v>Auto Club Enterprises Ins Grp</c:v>
                      </c:pt>
                      <c:pt idx="15">
                        <c:v>Travelers Grp</c:v>
                      </c:pt>
                      <c:pt idx="16">
                        <c:v>HCI Grp Inc</c:v>
                      </c:pt>
                      <c:pt idx="17">
                        <c:v>N&amp;D Union Mut Ins Grp</c:v>
                      </c:pt>
                      <c:pt idx="18">
                        <c:v>NEW LONDON CNTY GRP</c:v>
                      </c:pt>
                      <c:pt idx="19">
                        <c:v>MAPFRE INS GRP</c:v>
                      </c:pt>
                      <c:pt idx="20">
                        <c:v>AMERICAN INTL GRP</c:v>
                      </c:pt>
                      <c:pt idx="21">
                        <c:v>Providence Mut Fire Ins Co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'HO Mkt Share YE 2024'!$D$2:$D$23</c15:sqref>
                        </c15:formulaRef>
                      </c:ext>
                    </c:extLst>
                    <c:numCache>
                      <c:formatCode>#,##0</c:formatCode>
                      <c:ptCount val="22"/>
                      <c:pt idx="0">
                        <c:v>90365585</c:v>
                      </c:pt>
                      <c:pt idx="1">
                        <c:v>88826691</c:v>
                      </c:pt>
                      <c:pt idx="2">
                        <c:v>50065349</c:v>
                      </c:pt>
                      <c:pt idx="3">
                        <c:v>46109682</c:v>
                      </c:pt>
                      <c:pt idx="4">
                        <c:v>39940297</c:v>
                      </c:pt>
                      <c:pt idx="5">
                        <c:v>35244118</c:v>
                      </c:pt>
                      <c:pt idx="6">
                        <c:v>34887878</c:v>
                      </c:pt>
                      <c:pt idx="7">
                        <c:v>32657543</c:v>
                      </c:pt>
                      <c:pt idx="8">
                        <c:v>28353957</c:v>
                      </c:pt>
                      <c:pt idx="9">
                        <c:v>27154785</c:v>
                      </c:pt>
                      <c:pt idx="10">
                        <c:v>27058920</c:v>
                      </c:pt>
                      <c:pt idx="11">
                        <c:v>24607983</c:v>
                      </c:pt>
                      <c:pt idx="12">
                        <c:v>22254268</c:v>
                      </c:pt>
                      <c:pt idx="13">
                        <c:v>19935762</c:v>
                      </c:pt>
                      <c:pt idx="14">
                        <c:v>19290677</c:v>
                      </c:pt>
                      <c:pt idx="15">
                        <c:v>15242434</c:v>
                      </c:pt>
                      <c:pt idx="16">
                        <c:v>14885774</c:v>
                      </c:pt>
                      <c:pt idx="17">
                        <c:v>12276515</c:v>
                      </c:pt>
                      <c:pt idx="18">
                        <c:v>11370480</c:v>
                      </c:pt>
                      <c:pt idx="19">
                        <c:v>11094023</c:v>
                      </c:pt>
                      <c:pt idx="20">
                        <c:v>8746863</c:v>
                      </c:pt>
                      <c:pt idx="21">
                        <c:v>6988673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9-6A6F-49E3-8CDA-49F7E8900BD7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'Chart Data'!$B$1</c:f>
              <c:strCache>
                <c:ptCount val="1"/>
                <c:pt idx="0">
                  <c:v>Weighted Average Homeowners Rate Change</c:v>
                </c:pt>
              </c:strCache>
            </c:strRef>
          </c:tx>
          <c:spPr>
            <a:ln w="28575" cap="rnd">
              <a:solidFill>
                <a:schemeClr val="dk1">
                  <a:tint val="88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Data'!$A$2:$A$7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'Chart Data'!$B$2:$B$7</c:f>
              <c:numCache>
                <c:formatCode>0.00%</c:formatCode>
                <c:ptCount val="6"/>
                <c:pt idx="0">
                  <c:v>8.3199999999999996E-2</c:v>
                </c:pt>
                <c:pt idx="1">
                  <c:v>4.53E-2</c:v>
                </c:pt>
                <c:pt idx="2">
                  <c:v>6.4600000000000005E-2</c:v>
                </c:pt>
                <c:pt idx="3">
                  <c:v>9.6600000000000005E-2</c:v>
                </c:pt>
                <c:pt idx="4">
                  <c:v>0.1201</c:v>
                </c:pt>
                <c:pt idx="5">
                  <c:v>0.12479999999999999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A7-4FEB-A449-940CD655E82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73831711"/>
        <c:axId val="1973823071"/>
      </c:lineChart>
      <c:catAx>
        <c:axId val="197383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823071"/>
        <c:crosses val="autoZero"/>
        <c:auto val="1"/>
        <c:lblAlgn val="ctr"/>
        <c:lblOffset val="100"/>
        <c:noMultiLvlLbl val="0"/>
      </c:catAx>
      <c:valAx>
        <c:axId val="197382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83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344C2-C34F-41ED-A1EA-EA8C5F117FE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AB192C-A745-4401-B2DF-7A9FB6B7EA2D}">
      <dgm:prSet/>
      <dgm:spPr/>
      <dgm:t>
        <a:bodyPr/>
        <a:lstStyle/>
        <a:p>
          <a:r>
            <a:rPr lang="en-US"/>
            <a:t>Availability</a:t>
          </a:r>
        </a:p>
      </dgm:t>
    </dgm:pt>
    <dgm:pt modelId="{1492CAA5-6BE9-4D74-964D-6FE4503FC7BA}" type="parTrans" cxnId="{A6F38204-E019-4581-9D32-DD509CC18AEF}">
      <dgm:prSet/>
      <dgm:spPr/>
      <dgm:t>
        <a:bodyPr/>
        <a:lstStyle/>
        <a:p>
          <a:endParaRPr lang="en-US"/>
        </a:p>
      </dgm:t>
    </dgm:pt>
    <dgm:pt modelId="{165AABDA-7B49-4A67-A77D-56A0408EDC68}" type="sibTrans" cxnId="{A6F38204-E019-4581-9D32-DD509CC18AEF}">
      <dgm:prSet/>
      <dgm:spPr/>
      <dgm:t>
        <a:bodyPr/>
        <a:lstStyle/>
        <a:p>
          <a:endParaRPr lang="en-US"/>
        </a:p>
      </dgm:t>
    </dgm:pt>
    <dgm:pt modelId="{EF2FD840-5165-48C1-900D-148845D8026D}">
      <dgm:prSet/>
      <dgm:spPr/>
      <dgm:t>
        <a:bodyPr/>
        <a:lstStyle/>
        <a:p>
          <a:r>
            <a:rPr lang="en-US" dirty="0"/>
            <a:t>20 licensed insurance </a:t>
          </a:r>
          <a:r>
            <a:rPr lang="en-US"/>
            <a:t>groups writing </a:t>
          </a:r>
          <a:r>
            <a:rPr lang="en-US" dirty="0"/>
            <a:t>greater than 1% of the Rhode Island market (92%)</a:t>
          </a:r>
        </a:p>
      </dgm:t>
    </dgm:pt>
    <dgm:pt modelId="{B7CEBEE1-0C0C-4F79-B1D4-BCCE54B0FA9F}" type="parTrans" cxnId="{47432C4B-728F-4405-BE2B-7F7081F62E41}">
      <dgm:prSet/>
      <dgm:spPr/>
      <dgm:t>
        <a:bodyPr/>
        <a:lstStyle/>
        <a:p>
          <a:endParaRPr lang="en-US"/>
        </a:p>
      </dgm:t>
    </dgm:pt>
    <dgm:pt modelId="{39A6A758-933A-4D78-B21A-96F7900A0EC0}" type="sibTrans" cxnId="{47432C4B-728F-4405-BE2B-7F7081F62E41}">
      <dgm:prSet/>
      <dgm:spPr/>
      <dgm:t>
        <a:bodyPr/>
        <a:lstStyle/>
        <a:p>
          <a:endParaRPr lang="en-US"/>
        </a:p>
      </dgm:t>
    </dgm:pt>
    <dgm:pt modelId="{3ECD6B6F-68F1-4464-A1D9-6A6DAA2974BD}">
      <dgm:prSet/>
      <dgm:spPr/>
      <dgm:t>
        <a:bodyPr/>
        <a:lstStyle/>
        <a:p>
          <a:r>
            <a:rPr lang="en-US" dirty="0"/>
            <a:t>FAIR Plan (4%)</a:t>
          </a:r>
        </a:p>
      </dgm:t>
    </dgm:pt>
    <dgm:pt modelId="{E9397CDD-DC33-4207-A7A5-C02C08F1D468}" type="parTrans" cxnId="{B903FC3A-804F-4E62-B889-E9F78B82AB50}">
      <dgm:prSet/>
      <dgm:spPr/>
      <dgm:t>
        <a:bodyPr/>
        <a:lstStyle/>
        <a:p>
          <a:endParaRPr lang="en-US"/>
        </a:p>
      </dgm:t>
    </dgm:pt>
    <dgm:pt modelId="{3C6527EC-46BE-4111-994D-8AC03F96B2A8}" type="sibTrans" cxnId="{B903FC3A-804F-4E62-B889-E9F78B82AB50}">
      <dgm:prSet/>
      <dgm:spPr/>
      <dgm:t>
        <a:bodyPr/>
        <a:lstStyle/>
        <a:p>
          <a:endParaRPr lang="en-US"/>
        </a:p>
      </dgm:t>
    </dgm:pt>
    <dgm:pt modelId="{2DC79E50-A5E1-4C7B-937A-3DB9BC27EC47}">
      <dgm:prSet/>
      <dgm:spPr/>
      <dgm:t>
        <a:bodyPr/>
        <a:lstStyle/>
        <a:p>
          <a:r>
            <a:rPr lang="en-US"/>
            <a:t>Affordability</a:t>
          </a:r>
        </a:p>
      </dgm:t>
    </dgm:pt>
    <dgm:pt modelId="{F14FDC56-E0BB-4A27-AF74-D5A437262C7F}" type="parTrans" cxnId="{E69F0135-EE3E-44CF-B866-2A693A7FFF49}">
      <dgm:prSet/>
      <dgm:spPr/>
      <dgm:t>
        <a:bodyPr/>
        <a:lstStyle/>
        <a:p>
          <a:endParaRPr lang="en-US"/>
        </a:p>
      </dgm:t>
    </dgm:pt>
    <dgm:pt modelId="{E778327E-AE96-4FAA-B1A7-BD7B08F04E1C}" type="sibTrans" cxnId="{E69F0135-EE3E-44CF-B866-2A693A7FFF49}">
      <dgm:prSet/>
      <dgm:spPr/>
      <dgm:t>
        <a:bodyPr/>
        <a:lstStyle/>
        <a:p>
          <a:endParaRPr lang="en-US"/>
        </a:p>
      </dgm:t>
    </dgm:pt>
    <dgm:pt modelId="{E05CD3BD-2A7C-4C17-BA7C-BA10A1DC2E35}">
      <dgm:prSet/>
      <dgm:spPr/>
      <dgm:t>
        <a:bodyPr/>
        <a:lstStyle/>
        <a:p>
          <a:r>
            <a:rPr lang="en-US" dirty="0"/>
            <a:t>Rates have been increasing but not at the same pace as some other states</a:t>
          </a:r>
        </a:p>
      </dgm:t>
    </dgm:pt>
    <dgm:pt modelId="{69FE16A0-DB29-4A8E-A534-0964B19F6A9D}" type="parTrans" cxnId="{72A278AA-F08D-4758-A2DB-EC8296954C71}">
      <dgm:prSet/>
      <dgm:spPr/>
      <dgm:t>
        <a:bodyPr/>
        <a:lstStyle/>
        <a:p>
          <a:endParaRPr lang="en-US"/>
        </a:p>
      </dgm:t>
    </dgm:pt>
    <dgm:pt modelId="{E6E21AA7-DE52-4914-A2BD-2A1377FCC392}" type="sibTrans" cxnId="{72A278AA-F08D-4758-A2DB-EC8296954C71}">
      <dgm:prSet/>
      <dgm:spPr/>
      <dgm:t>
        <a:bodyPr/>
        <a:lstStyle/>
        <a:p>
          <a:endParaRPr lang="en-US"/>
        </a:p>
      </dgm:t>
    </dgm:pt>
    <dgm:pt modelId="{ADB7F1CD-91A2-446A-9B5C-259EE984754F}">
      <dgm:prSet/>
      <dgm:spPr/>
      <dgm:t>
        <a:bodyPr/>
        <a:lstStyle/>
        <a:p>
          <a:r>
            <a:rPr lang="en-US" dirty="0"/>
            <a:t>Surplus lines insurers (4%)</a:t>
          </a:r>
        </a:p>
      </dgm:t>
    </dgm:pt>
    <dgm:pt modelId="{D933D117-269C-4565-87A5-B3F0D733C9B4}" type="parTrans" cxnId="{7DAFD43E-7D9E-495C-B57F-A04190FCFCB2}">
      <dgm:prSet/>
      <dgm:spPr/>
      <dgm:t>
        <a:bodyPr/>
        <a:lstStyle/>
        <a:p>
          <a:endParaRPr lang="en-US"/>
        </a:p>
      </dgm:t>
    </dgm:pt>
    <dgm:pt modelId="{23A8B9E1-529E-4D44-9E95-93C38116599F}" type="sibTrans" cxnId="{7DAFD43E-7D9E-495C-B57F-A04190FCFCB2}">
      <dgm:prSet/>
      <dgm:spPr/>
      <dgm:t>
        <a:bodyPr/>
        <a:lstStyle/>
        <a:p>
          <a:endParaRPr lang="en-US"/>
        </a:p>
      </dgm:t>
    </dgm:pt>
    <dgm:pt modelId="{5D12E610-68B1-4C8F-9A01-02D155D7EC8F}" type="pres">
      <dgm:prSet presAssocID="{FEC344C2-C34F-41ED-A1EA-EA8C5F117FEF}" presName="linear" presStyleCnt="0">
        <dgm:presLayoutVars>
          <dgm:dir/>
          <dgm:animLvl val="lvl"/>
          <dgm:resizeHandles val="exact"/>
        </dgm:presLayoutVars>
      </dgm:prSet>
      <dgm:spPr/>
    </dgm:pt>
    <dgm:pt modelId="{DBE90428-6A39-4101-9073-C711EE77EE7C}" type="pres">
      <dgm:prSet presAssocID="{6DAB192C-A745-4401-B2DF-7A9FB6B7EA2D}" presName="parentLin" presStyleCnt="0"/>
      <dgm:spPr/>
    </dgm:pt>
    <dgm:pt modelId="{59BA28D7-C9B6-4C07-9095-8EA413D5E6CF}" type="pres">
      <dgm:prSet presAssocID="{6DAB192C-A745-4401-B2DF-7A9FB6B7EA2D}" presName="parentLeftMargin" presStyleLbl="node1" presStyleIdx="0" presStyleCnt="2"/>
      <dgm:spPr/>
    </dgm:pt>
    <dgm:pt modelId="{51739D87-7BA0-4186-9410-85E77DEC65C5}" type="pres">
      <dgm:prSet presAssocID="{6DAB192C-A745-4401-B2DF-7A9FB6B7EA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66E97E-980B-4C30-A2DE-82736472A48F}" type="pres">
      <dgm:prSet presAssocID="{6DAB192C-A745-4401-B2DF-7A9FB6B7EA2D}" presName="negativeSpace" presStyleCnt="0"/>
      <dgm:spPr/>
    </dgm:pt>
    <dgm:pt modelId="{F053A3D2-3AA6-41BC-8B25-9D17883D5C15}" type="pres">
      <dgm:prSet presAssocID="{6DAB192C-A745-4401-B2DF-7A9FB6B7EA2D}" presName="childText" presStyleLbl="conFgAcc1" presStyleIdx="0" presStyleCnt="2">
        <dgm:presLayoutVars>
          <dgm:bulletEnabled val="1"/>
        </dgm:presLayoutVars>
      </dgm:prSet>
      <dgm:spPr/>
    </dgm:pt>
    <dgm:pt modelId="{9FE09CB1-E2DA-4499-AD37-2EF87B132CF0}" type="pres">
      <dgm:prSet presAssocID="{165AABDA-7B49-4A67-A77D-56A0408EDC68}" presName="spaceBetweenRectangles" presStyleCnt="0"/>
      <dgm:spPr/>
    </dgm:pt>
    <dgm:pt modelId="{D6F048F0-BB4C-4A7A-8959-1C6ED060EEFF}" type="pres">
      <dgm:prSet presAssocID="{2DC79E50-A5E1-4C7B-937A-3DB9BC27EC47}" presName="parentLin" presStyleCnt="0"/>
      <dgm:spPr/>
    </dgm:pt>
    <dgm:pt modelId="{E2078535-5768-4000-AF1C-D7928F9E039D}" type="pres">
      <dgm:prSet presAssocID="{2DC79E50-A5E1-4C7B-937A-3DB9BC27EC47}" presName="parentLeftMargin" presStyleLbl="node1" presStyleIdx="0" presStyleCnt="2"/>
      <dgm:spPr/>
    </dgm:pt>
    <dgm:pt modelId="{3691AC00-04A6-4F3C-BE64-90C5DF8EFA13}" type="pres">
      <dgm:prSet presAssocID="{2DC79E50-A5E1-4C7B-937A-3DB9BC27EC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FF18F1F-3E33-4E2E-875B-0E84E6C16C69}" type="pres">
      <dgm:prSet presAssocID="{2DC79E50-A5E1-4C7B-937A-3DB9BC27EC47}" presName="negativeSpace" presStyleCnt="0"/>
      <dgm:spPr/>
    </dgm:pt>
    <dgm:pt modelId="{6BF51D81-171D-44E1-84FA-455C2F97E92B}" type="pres">
      <dgm:prSet presAssocID="{2DC79E50-A5E1-4C7B-937A-3DB9BC27EC4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6F38204-E019-4581-9D32-DD509CC18AEF}" srcId="{FEC344C2-C34F-41ED-A1EA-EA8C5F117FEF}" destId="{6DAB192C-A745-4401-B2DF-7A9FB6B7EA2D}" srcOrd="0" destOrd="0" parTransId="{1492CAA5-6BE9-4D74-964D-6FE4503FC7BA}" sibTransId="{165AABDA-7B49-4A67-A77D-56A0408EDC68}"/>
    <dgm:cxn modelId="{D4994E13-639B-4AC8-BB13-07FAAEAE958F}" type="presOf" srcId="{2DC79E50-A5E1-4C7B-937A-3DB9BC27EC47}" destId="{E2078535-5768-4000-AF1C-D7928F9E039D}" srcOrd="0" destOrd="0" presId="urn:microsoft.com/office/officeart/2005/8/layout/list1"/>
    <dgm:cxn modelId="{E69F0135-EE3E-44CF-B866-2A693A7FFF49}" srcId="{FEC344C2-C34F-41ED-A1EA-EA8C5F117FEF}" destId="{2DC79E50-A5E1-4C7B-937A-3DB9BC27EC47}" srcOrd="1" destOrd="0" parTransId="{F14FDC56-E0BB-4A27-AF74-D5A437262C7F}" sibTransId="{E778327E-AE96-4FAA-B1A7-BD7B08F04E1C}"/>
    <dgm:cxn modelId="{AE9ABD36-1D15-4975-99EC-74B2F1F87CE2}" type="presOf" srcId="{2DC79E50-A5E1-4C7B-937A-3DB9BC27EC47}" destId="{3691AC00-04A6-4F3C-BE64-90C5DF8EFA13}" srcOrd="1" destOrd="0" presId="urn:microsoft.com/office/officeart/2005/8/layout/list1"/>
    <dgm:cxn modelId="{B903FC3A-804F-4E62-B889-E9F78B82AB50}" srcId="{6DAB192C-A745-4401-B2DF-7A9FB6B7EA2D}" destId="{3ECD6B6F-68F1-4464-A1D9-6A6DAA2974BD}" srcOrd="2" destOrd="0" parTransId="{E9397CDD-DC33-4207-A7A5-C02C08F1D468}" sibTransId="{3C6527EC-46BE-4111-994D-8AC03F96B2A8}"/>
    <dgm:cxn modelId="{7DAFD43E-7D9E-495C-B57F-A04190FCFCB2}" srcId="{6DAB192C-A745-4401-B2DF-7A9FB6B7EA2D}" destId="{ADB7F1CD-91A2-446A-9B5C-259EE984754F}" srcOrd="1" destOrd="0" parTransId="{D933D117-269C-4565-87A5-B3F0D733C9B4}" sibTransId="{23A8B9E1-529E-4D44-9E95-93C38116599F}"/>
    <dgm:cxn modelId="{47432C4B-728F-4405-BE2B-7F7081F62E41}" srcId="{6DAB192C-A745-4401-B2DF-7A9FB6B7EA2D}" destId="{EF2FD840-5165-48C1-900D-148845D8026D}" srcOrd="0" destOrd="0" parTransId="{B7CEBEE1-0C0C-4F79-B1D4-BCCE54B0FA9F}" sibTransId="{39A6A758-933A-4D78-B21A-96F7900A0EC0}"/>
    <dgm:cxn modelId="{756E368C-AC68-4A06-8278-3BD15E4A4814}" type="presOf" srcId="{6DAB192C-A745-4401-B2DF-7A9FB6B7EA2D}" destId="{51739D87-7BA0-4186-9410-85E77DEC65C5}" srcOrd="1" destOrd="0" presId="urn:microsoft.com/office/officeart/2005/8/layout/list1"/>
    <dgm:cxn modelId="{72A278AA-F08D-4758-A2DB-EC8296954C71}" srcId="{2DC79E50-A5E1-4C7B-937A-3DB9BC27EC47}" destId="{E05CD3BD-2A7C-4C17-BA7C-BA10A1DC2E35}" srcOrd="0" destOrd="0" parTransId="{69FE16A0-DB29-4A8E-A534-0964B19F6A9D}" sibTransId="{E6E21AA7-DE52-4914-A2BD-2A1377FCC392}"/>
    <dgm:cxn modelId="{808E97B5-A340-471F-B6AF-8D055F18D18C}" type="presOf" srcId="{6DAB192C-A745-4401-B2DF-7A9FB6B7EA2D}" destId="{59BA28D7-C9B6-4C07-9095-8EA413D5E6CF}" srcOrd="0" destOrd="0" presId="urn:microsoft.com/office/officeart/2005/8/layout/list1"/>
    <dgm:cxn modelId="{048228BB-18E7-4A33-B032-4F80532A7E95}" type="presOf" srcId="{FEC344C2-C34F-41ED-A1EA-EA8C5F117FEF}" destId="{5D12E610-68B1-4C8F-9A01-02D155D7EC8F}" srcOrd="0" destOrd="0" presId="urn:microsoft.com/office/officeart/2005/8/layout/list1"/>
    <dgm:cxn modelId="{385021BC-5AD9-42CD-AC99-0324E14FBA28}" type="presOf" srcId="{EF2FD840-5165-48C1-900D-148845D8026D}" destId="{F053A3D2-3AA6-41BC-8B25-9D17883D5C15}" srcOrd="0" destOrd="0" presId="urn:microsoft.com/office/officeart/2005/8/layout/list1"/>
    <dgm:cxn modelId="{A46D46DD-B744-43CC-9860-6CDFDC63E8DE}" type="presOf" srcId="{ADB7F1CD-91A2-446A-9B5C-259EE984754F}" destId="{F053A3D2-3AA6-41BC-8B25-9D17883D5C15}" srcOrd="0" destOrd="1" presId="urn:microsoft.com/office/officeart/2005/8/layout/list1"/>
    <dgm:cxn modelId="{F7F5BAE2-02FF-42DC-8972-6DE2AB09D9A8}" type="presOf" srcId="{E05CD3BD-2A7C-4C17-BA7C-BA10A1DC2E35}" destId="{6BF51D81-171D-44E1-84FA-455C2F97E92B}" srcOrd="0" destOrd="0" presId="urn:microsoft.com/office/officeart/2005/8/layout/list1"/>
    <dgm:cxn modelId="{D73FF9E5-165F-4382-BC89-94F62B3B19E0}" type="presOf" srcId="{3ECD6B6F-68F1-4464-A1D9-6A6DAA2974BD}" destId="{F053A3D2-3AA6-41BC-8B25-9D17883D5C15}" srcOrd="0" destOrd="2" presId="urn:microsoft.com/office/officeart/2005/8/layout/list1"/>
    <dgm:cxn modelId="{9E9D4259-85B8-409B-936E-ECA380B2B098}" type="presParOf" srcId="{5D12E610-68B1-4C8F-9A01-02D155D7EC8F}" destId="{DBE90428-6A39-4101-9073-C711EE77EE7C}" srcOrd="0" destOrd="0" presId="urn:microsoft.com/office/officeart/2005/8/layout/list1"/>
    <dgm:cxn modelId="{CC257191-585F-42B7-96D4-3A4664013A3D}" type="presParOf" srcId="{DBE90428-6A39-4101-9073-C711EE77EE7C}" destId="{59BA28D7-C9B6-4C07-9095-8EA413D5E6CF}" srcOrd="0" destOrd="0" presId="urn:microsoft.com/office/officeart/2005/8/layout/list1"/>
    <dgm:cxn modelId="{BF8970A4-3000-468F-817D-A8116F3557B9}" type="presParOf" srcId="{DBE90428-6A39-4101-9073-C711EE77EE7C}" destId="{51739D87-7BA0-4186-9410-85E77DEC65C5}" srcOrd="1" destOrd="0" presId="urn:microsoft.com/office/officeart/2005/8/layout/list1"/>
    <dgm:cxn modelId="{E30FF101-A7C8-4658-B982-EF8CEDAFFF9B}" type="presParOf" srcId="{5D12E610-68B1-4C8F-9A01-02D155D7EC8F}" destId="{DB66E97E-980B-4C30-A2DE-82736472A48F}" srcOrd="1" destOrd="0" presId="urn:microsoft.com/office/officeart/2005/8/layout/list1"/>
    <dgm:cxn modelId="{1913ED64-98B3-479D-95DD-98E28B89B663}" type="presParOf" srcId="{5D12E610-68B1-4C8F-9A01-02D155D7EC8F}" destId="{F053A3D2-3AA6-41BC-8B25-9D17883D5C15}" srcOrd="2" destOrd="0" presId="urn:microsoft.com/office/officeart/2005/8/layout/list1"/>
    <dgm:cxn modelId="{824A2603-0524-4A1A-88B4-5CD2C572E964}" type="presParOf" srcId="{5D12E610-68B1-4C8F-9A01-02D155D7EC8F}" destId="{9FE09CB1-E2DA-4499-AD37-2EF87B132CF0}" srcOrd="3" destOrd="0" presId="urn:microsoft.com/office/officeart/2005/8/layout/list1"/>
    <dgm:cxn modelId="{4402B96D-BCE1-40C4-BC02-72DA0481CCF4}" type="presParOf" srcId="{5D12E610-68B1-4C8F-9A01-02D155D7EC8F}" destId="{D6F048F0-BB4C-4A7A-8959-1C6ED060EEFF}" srcOrd="4" destOrd="0" presId="urn:microsoft.com/office/officeart/2005/8/layout/list1"/>
    <dgm:cxn modelId="{56D48FF3-17C9-4BDE-8562-734C6A1916F5}" type="presParOf" srcId="{D6F048F0-BB4C-4A7A-8959-1C6ED060EEFF}" destId="{E2078535-5768-4000-AF1C-D7928F9E039D}" srcOrd="0" destOrd="0" presId="urn:microsoft.com/office/officeart/2005/8/layout/list1"/>
    <dgm:cxn modelId="{A4A8D111-E1A5-47E7-B050-FCC30B1E7A92}" type="presParOf" srcId="{D6F048F0-BB4C-4A7A-8959-1C6ED060EEFF}" destId="{3691AC00-04A6-4F3C-BE64-90C5DF8EFA13}" srcOrd="1" destOrd="0" presId="urn:microsoft.com/office/officeart/2005/8/layout/list1"/>
    <dgm:cxn modelId="{E8908A2E-EABF-42CC-AD45-B8AEEF882FA8}" type="presParOf" srcId="{5D12E610-68B1-4C8F-9A01-02D155D7EC8F}" destId="{8FF18F1F-3E33-4E2E-875B-0E84E6C16C69}" srcOrd="5" destOrd="0" presId="urn:microsoft.com/office/officeart/2005/8/layout/list1"/>
    <dgm:cxn modelId="{10875713-D91C-4BE9-8FC7-D11F0D0F5024}" type="presParOf" srcId="{5D12E610-68B1-4C8F-9A01-02D155D7EC8F}" destId="{6BF51D81-171D-44E1-84FA-455C2F97E9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628EE-8F79-427E-9F93-E148160E2C23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C0ADA3-DAC2-4D1B-8040-D3E979CE9CCF}">
      <dgm:prSet/>
      <dgm:spPr/>
      <dgm:t>
        <a:bodyPr/>
        <a:lstStyle/>
        <a:p>
          <a:r>
            <a:rPr lang="en-US"/>
            <a:t>All rates charged by licensed insurers must be filed and approved by DBR</a:t>
          </a:r>
        </a:p>
      </dgm:t>
    </dgm:pt>
    <dgm:pt modelId="{BA5F8125-0456-4273-8EA1-4F5D6BF239A1}" type="parTrans" cxnId="{B9CD4CC3-E10C-4A4B-B016-84D06CCB7F6F}">
      <dgm:prSet/>
      <dgm:spPr/>
      <dgm:t>
        <a:bodyPr/>
        <a:lstStyle/>
        <a:p>
          <a:endParaRPr lang="en-US"/>
        </a:p>
      </dgm:t>
    </dgm:pt>
    <dgm:pt modelId="{B647489D-2976-47DF-A739-7D13EEBEF246}" type="sibTrans" cxnId="{B9CD4CC3-E10C-4A4B-B016-84D06CCB7F6F}">
      <dgm:prSet/>
      <dgm:spPr/>
      <dgm:t>
        <a:bodyPr/>
        <a:lstStyle/>
        <a:p>
          <a:endParaRPr lang="en-US"/>
        </a:p>
      </dgm:t>
    </dgm:pt>
    <dgm:pt modelId="{2C62CBD5-7BE5-4C68-91F7-5DE6681056DC}">
      <dgm:prSet/>
      <dgm:spPr/>
      <dgm:t>
        <a:bodyPr/>
        <a:lstStyle/>
        <a:p>
          <a:r>
            <a:rPr lang="en-US"/>
            <a:t>Rate filings are calculated by making projections on the overall losses that will be paid out</a:t>
          </a:r>
        </a:p>
      </dgm:t>
    </dgm:pt>
    <dgm:pt modelId="{7EB52F13-5BD4-4B43-8415-03AA6067E29D}" type="parTrans" cxnId="{BD523703-0348-4F17-B75E-0C6DE86394A6}">
      <dgm:prSet/>
      <dgm:spPr/>
      <dgm:t>
        <a:bodyPr/>
        <a:lstStyle/>
        <a:p>
          <a:endParaRPr lang="en-US"/>
        </a:p>
      </dgm:t>
    </dgm:pt>
    <dgm:pt modelId="{4B3E41CE-DB03-4761-84FB-B526EAC12A42}" type="sibTrans" cxnId="{BD523703-0348-4F17-B75E-0C6DE86394A6}">
      <dgm:prSet/>
      <dgm:spPr/>
      <dgm:t>
        <a:bodyPr/>
        <a:lstStyle/>
        <a:p>
          <a:endParaRPr lang="en-US"/>
        </a:p>
      </dgm:t>
    </dgm:pt>
    <dgm:pt modelId="{10EB0971-57FE-4D92-AE43-28474A5F1156}">
      <dgm:prSet/>
      <dgm:spPr/>
      <dgm:t>
        <a:bodyPr/>
        <a:lstStyle/>
        <a:p>
          <a:r>
            <a:rPr lang="en-US"/>
            <a:t>Large rate increases (over 25%) we may require the insurer to implement over a number of years</a:t>
          </a:r>
        </a:p>
      </dgm:t>
    </dgm:pt>
    <dgm:pt modelId="{E34F2D6E-DBAC-47E7-B407-506AB56FB557}" type="parTrans" cxnId="{436144D7-F732-47DA-87DA-BDA7D965665B}">
      <dgm:prSet/>
      <dgm:spPr/>
      <dgm:t>
        <a:bodyPr/>
        <a:lstStyle/>
        <a:p>
          <a:endParaRPr lang="en-US"/>
        </a:p>
      </dgm:t>
    </dgm:pt>
    <dgm:pt modelId="{CD98404E-BB0C-47BA-A026-E7B71B9BF2BC}" type="sibTrans" cxnId="{436144D7-F732-47DA-87DA-BDA7D965665B}">
      <dgm:prSet/>
      <dgm:spPr/>
      <dgm:t>
        <a:bodyPr/>
        <a:lstStyle/>
        <a:p>
          <a:endParaRPr lang="en-US"/>
        </a:p>
      </dgm:t>
    </dgm:pt>
    <dgm:pt modelId="{89AE50DF-BB0E-48A1-98A2-1F869D31C8F8}">
      <dgm:prSet/>
      <dgm:spPr/>
      <dgm:t>
        <a:bodyPr/>
        <a:lstStyle/>
        <a:p>
          <a:r>
            <a:rPr lang="en-US"/>
            <a:t>Profit margin not allowed higher than 10%</a:t>
          </a:r>
        </a:p>
      </dgm:t>
    </dgm:pt>
    <dgm:pt modelId="{EFD13F38-049A-4765-A966-10ADBC316E02}" type="parTrans" cxnId="{1FE489C8-9A28-42A0-A53C-07521DCDA916}">
      <dgm:prSet/>
      <dgm:spPr/>
      <dgm:t>
        <a:bodyPr/>
        <a:lstStyle/>
        <a:p>
          <a:endParaRPr lang="en-US"/>
        </a:p>
      </dgm:t>
    </dgm:pt>
    <dgm:pt modelId="{1955DB98-B6CE-450E-9B89-130D17543DDA}" type="sibTrans" cxnId="{1FE489C8-9A28-42A0-A53C-07521DCDA916}">
      <dgm:prSet/>
      <dgm:spPr/>
      <dgm:t>
        <a:bodyPr/>
        <a:lstStyle/>
        <a:p>
          <a:endParaRPr lang="en-US"/>
        </a:p>
      </dgm:t>
    </dgm:pt>
    <dgm:pt modelId="{934850F1-C9D0-4CDB-BC14-1920ACCDFCCD}">
      <dgm:prSet/>
      <dgm:spPr/>
      <dgm:t>
        <a:bodyPr/>
        <a:lstStyle/>
        <a:p>
          <a:r>
            <a:rPr lang="en-US"/>
            <a:t>If insurer projection is wrong it cannot recoup prior losses in future rates</a:t>
          </a:r>
        </a:p>
      </dgm:t>
    </dgm:pt>
    <dgm:pt modelId="{D8AEF4A5-3F41-4111-828F-467F43A232AD}" type="parTrans" cxnId="{78CDC403-C465-48EC-BCA9-ADE921114940}">
      <dgm:prSet/>
      <dgm:spPr/>
      <dgm:t>
        <a:bodyPr/>
        <a:lstStyle/>
        <a:p>
          <a:endParaRPr lang="en-US"/>
        </a:p>
      </dgm:t>
    </dgm:pt>
    <dgm:pt modelId="{FA7E2DA4-22B2-49E6-9BAB-052B8B1F9D9E}" type="sibTrans" cxnId="{78CDC403-C465-48EC-BCA9-ADE921114940}">
      <dgm:prSet/>
      <dgm:spPr/>
      <dgm:t>
        <a:bodyPr/>
        <a:lstStyle/>
        <a:p>
          <a:endParaRPr lang="en-US"/>
        </a:p>
      </dgm:t>
    </dgm:pt>
    <dgm:pt modelId="{4BF2DF81-E877-46BC-9823-70EB9C22FBA3}" type="pres">
      <dgm:prSet presAssocID="{9C4628EE-8F79-427E-9F93-E148160E2C23}" presName="matrix" presStyleCnt="0">
        <dgm:presLayoutVars>
          <dgm:chMax val="1"/>
          <dgm:dir/>
          <dgm:resizeHandles val="exact"/>
        </dgm:presLayoutVars>
      </dgm:prSet>
      <dgm:spPr/>
    </dgm:pt>
    <dgm:pt modelId="{699FBBC5-9406-4E3C-A9DB-B09FC2C0C51F}" type="pres">
      <dgm:prSet presAssocID="{9C4628EE-8F79-427E-9F93-E148160E2C23}" presName="diamond" presStyleLbl="bgShp" presStyleIdx="0" presStyleCnt="1"/>
      <dgm:spPr/>
    </dgm:pt>
    <dgm:pt modelId="{7A54FFCD-C6D0-4EC0-B67A-3341A0E753E4}" type="pres">
      <dgm:prSet presAssocID="{9C4628EE-8F79-427E-9F93-E148160E2C2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E2FE96-837A-423C-AC7F-0731DC96AABC}" type="pres">
      <dgm:prSet presAssocID="{9C4628EE-8F79-427E-9F93-E148160E2C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BB6417-116A-4FA6-B983-6872C8F86BA9}" type="pres">
      <dgm:prSet presAssocID="{9C4628EE-8F79-427E-9F93-E148160E2C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DC8B691-E1A5-46F2-B916-D3B0F84975C3}" type="pres">
      <dgm:prSet presAssocID="{9C4628EE-8F79-427E-9F93-E148160E2C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D523703-0348-4F17-B75E-0C6DE86394A6}" srcId="{9C4628EE-8F79-427E-9F93-E148160E2C23}" destId="{2C62CBD5-7BE5-4C68-91F7-5DE6681056DC}" srcOrd="1" destOrd="0" parTransId="{7EB52F13-5BD4-4B43-8415-03AA6067E29D}" sibTransId="{4B3E41CE-DB03-4761-84FB-B526EAC12A42}"/>
    <dgm:cxn modelId="{78CDC403-C465-48EC-BCA9-ADE921114940}" srcId="{89AE50DF-BB0E-48A1-98A2-1F869D31C8F8}" destId="{934850F1-C9D0-4CDB-BC14-1920ACCDFCCD}" srcOrd="0" destOrd="0" parTransId="{D8AEF4A5-3F41-4111-828F-467F43A232AD}" sibTransId="{FA7E2DA4-22B2-49E6-9BAB-052B8B1F9D9E}"/>
    <dgm:cxn modelId="{69EA0223-8052-4E71-A0F3-59BED9D3A115}" type="presOf" srcId="{89AE50DF-BB0E-48A1-98A2-1F869D31C8F8}" destId="{1DC8B691-E1A5-46F2-B916-D3B0F84975C3}" srcOrd="0" destOrd="0" presId="urn:microsoft.com/office/officeart/2005/8/layout/matrix3"/>
    <dgm:cxn modelId="{F0737062-5A50-495E-A7BA-C9CACBA97D09}" type="presOf" srcId="{2C62CBD5-7BE5-4C68-91F7-5DE6681056DC}" destId="{19E2FE96-837A-423C-AC7F-0731DC96AABC}" srcOrd="0" destOrd="0" presId="urn:microsoft.com/office/officeart/2005/8/layout/matrix3"/>
    <dgm:cxn modelId="{83F43C73-EEC0-4E9B-BAA7-A00040D525F3}" type="presOf" srcId="{10EB0971-57FE-4D92-AE43-28474A5F1156}" destId="{A3BB6417-116A-4FA6-B983-6872C8F86BA9}" srcOrd="0" destOrd="0" presId="urn:microsoft.com/office/officeart/2005/8/layout/matrix3"/>
    <dgm:cxn modelId="{A095607F-260B-4714-A817-0B6DA0A6137E}" type="presOf" srcId="{24C0ADA3-DAC2-4D1B-8040-D3E979CE9CCF}" destId="{7A54FFCD-C6D0-4EC0-B67A-3341A0E753E4}" srcOrd="0" destOrd="0" presId="urn:microsoft.com/office/officeart/2005/8/layout/matrix3"/>
    <dgm:cxn modelId="{B9CD4CC3-E10C-4A4B-B016-84D06CCB7F6F}" srcId="{9C4628EE-8F79-427E-9F93-E148160E2C23}" destId="{24C0ADA3-DAC2-4D1B-8040-D3E979CE9CCF}" srcOrd="0" destOrd="0" parTransId="{BA5F8125-0456-4273-8EA1-4F5D6BF239A1}" sibTransId="{B647489D-2976-47DF-A739-7D13EEBEF246}"/>
    <dgm:cxn modelId="{1FE489C8-9A28-42A0-A53C-07521DCDA916}" srcId="{9C4628EE-8F79-427E-9F93-E148160E2C23}" destId="{89AE50DF-BB0E-48A1-98A2-1F869D31C8F8}" srcOrd="3" destOrd="0" parTransId="{EFD13F38-049A-4765-A966-10ADBC316E02}" sibTransId="{1955DB98-B6CE-450E-9B89-130D17543DDA}"/>
    <dgm:cxn modelId="{EDF944D6-DCDC-48AE-9D4D-9ED7777C4768}" type="presOf" srcId="{934850F1-C9D0-4CDB-BC14-1920ACCDFCCD}" destId="{1DC8B691-E1A5-46F2-B916-D3B0F84975C3}" srcOrd="0" destOrd="1" presId="urn:microsoft.com/office/officeart/2005/8/layout/matrix3"/>
    <dgm:cxn modelId="{436144D7-F732-47DA-87DA-BDA7D965665B}" srcId="{9C4628EE-8F79-427E-9F93-E148160E2C23}" destId="{10EB0971-57FE-4D92-AE43-28474A5F1156}" srcOrd="2" destOrd="0" parTransId="{E34F2D6E-DBAC-47E7-B407-506AB56FB557}" sibTransId="{CD98404E-BB0C-47BA-A026-E7B71B9BF2BC}"/>
    <dgm:cxn modelId="{69302CE4-D061-482D-9C28-DC07D9011754}" type="presOf" srcId="{9C4628EE-8F79-427E-9F93-E148160E2C23}" destId="{4BF2DF81-E877-46BC-9823-70EB9C22FBA3}" srcOrd="0" destOrd="0" presId="urn:microsoft.com/office/officeart/2005/8/layout/matrix3"/>
    <dgm:cxn modelId="{0A3542BF-F89E-4EEC-A1C1-53C000AA1F93}" type="presParOf" srcId="{4BF2DF81-E877-46BC-9823-70EB9C22FBA3}" destId="{699FBBC5-9406-4E3C-A9DB-B09FC2C0C51F}" srcOrd="0" destOrd="0" presId="urn:microsoft.com/office/officeart/2005/8/layout/matrix3"/>
    <dgm:cxn modelId="{3C911ED4-3749-47C6-906D-2F9E8DF54270}" type="presParOf" srcId="{4BF2DF81-E877-46BC-9823-70EB9C22FBA3}" destId="{7A54FFCD-C6D0-4EC0-B67A-3341A0E753E4}" srcOrd="1" destOrd="0" presId="urn:microsoft.com/office/officeart/2005/8/layout/matrix3"/>
    <dgm:cxn modelId="{EA725E30-F612-44C5-B930-78A6DBF45AFB}" type="presParOf" srcId="{4BF2DF81-E877-46BC-9823-70EB9C22FBA3}" destId="{19E2FE96-837A-423C-AC7F-0731DC96AABC}" srcOrd="2" destOrd="0" presId="urn:microsoft.com/office/officeart/2005/8/layout/matrix3"/>
    <dgm:cxn modelId="{30026C65-FEA3-4170-AB57-71C8E6080C06}" type="presParOf" srcId="{4BF2DF81-E877-46BC-9823-70EB9C22FBA3}" destId="{A3BB6417-116A-4FA6-B983-6872C8F86BA9}" srcOrd="3" destOrd="0" presId="urn:microsoft.com/office/officeart/2005/8/layout/matrix3"/>
    <dgm:cxn modelId="{D780ED16-2821-4CC5-AB76-6EC9B4B5F46B}" type="presParOf" srcId="{4BF2DF81-E877-46BC-9823-70EB9C22FBA3}" destId="{1DC8B691-E1A5-46F2-B916-D3B0F84975C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A9B17-F008-4E6B-8DA0-A532679F00F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BFF5E7-96E4-4228-8EFA-E120A06DB25E}">
      <dgm:prSet custT="1"/>
      <dgm:spPr/>
      <dgm:t>
        <a:bodyPr/>
        <a:lstStyle/>
        <a:p>
          <a:r>
            <a:rPr lang="en-US" sz="2000" dirty="0"/>
            <a:t>Very important to read your policy when you receive it, not after a loss occurs</a:t>
          </a:r>
        </a:p>
      </dgm:t>
    </dgm:pt>
    <dgm:pt modelId="{4E6B41FE-9E33-4C2A-A6A9-98CAA82787B0}" type="parTrans" cxnId="{179DA00A-6CE2-4374-AEBD-B012119255D7}">
      <dgm:prSet/>
      <dgm:spPr/>
      <dgm:t>
        <a:bodyPr/>
        <a:lstStyle/>
        <a:p>
          <a:endParaRPr lang="en-US"/>
        </a:p>
      </dgm:t>
    </dgm:pt>
    <dgm:pt modelId="{60731671-56E9-4F24-B197-A81B07BA537F}" type="sibTrans" cxnId="{179DA00A-6CE2-4374-AEBD-B012119255D7}">
      <dgm:prSet/>
      <dgm:spPr/>
      <dgm:t>
        <a:bodyPr/>
        <a:lstStyle/>
        <a:p>
          <a:endParaRPr lang="en-US"/>
        </a:p>
      </dgm:t>
    </dgm:pt>
    <dgm:pt modelId="{A98F3E08-B728-4898-9A32-471A41549FE2}">
      <dgm:prSet/>
      <dgm:spPr/>
      <dgm:t>
        <a:bodyPr/>
        <a:lstStyle/>
        <a:p>
          <a:r>
            <a:rPr lang="en-US" dirty="0"/>
            <a:t>Flood is excluded from every licensed insurer’s property policy</a:t>
          </a:r>
        </a:p>
      </dgm:t>
    </dgm:pt>
    <dgm:pt modelId="{7A4D5A8E-1A4B-4D22-A07D-23AC56A2F616}" type="parTrans" cxnId="{362B375B-274E-4C02-8B8B-4703CB666B9A}">
      <dgm:prSet/>
      <dgm:spPr/>
      <dgm:t>
        <a:bodyPr/>
        <a:lstStyle/>
        <a:p>
          <a:endParaRPr lang="en-US"/>
        </a:p>
      </dgm:t>
    </dgm:pt>
    <dgm:pt modelId="{4061A3D7-42C9-4AE4-B87E-201164F5312C}" type="sibTrans" cxnId="{362B375B-274E-4C02-8B8B-4703CB666B9A}">
      <dgm:prSet/>
      <dgm:spPr/>
      <dgm:t>
        <a:bodyPr/>
        <a:lstStyle/>
        <a:p>
          <a:endParaRPr lang="en-US"/>
        </a:p>
      </dgm:t>
    </dgm:pt>
    <dgm:pt modelId="{B53BB0F1-D33D-4578-9CA3-3B12FDA1DDCB}">
      <dgm:prSet/>
      <dgm:spPr/>
      <dgm:t>
        <a:bodyPr/>
        <a:lstStyle/>
        <a:p>
          <a:r>
            <a:rPr lang="en-US" dirty="0"/>
            <a:t>Lender might tell you that you do not “need” flood insurance – what they mean is that you are not in a flood plane, so you are not </a:t>
          </a:r>
          <a:r>
            <a:rPr lang="en-US" i="1" dirty="0"/>
            <a:t>required</a:t>
          </a:r>
          <a:r>
            <a:rPr lang="en-US" dirty="0"/>
            <a:t> to buy it by federal law</a:t>
          </a:r>
        </a:p>
      </dgm:t>
    </dgm:pt>
    <dgm:pt modelId="{52DB1C12-220A-49C4-BE87-23A47516E5E6}" type="parTrans" cxnId="{11CC6D3C-6BDB-49F7-B7A8-FF16CCC4349C}">
      <dgm:prSet/>
      <dgm:spPr/>
      <dgm:t>
        <a:bodyPr/>
        <a:lstStyle/>
        <a:p>
          <a:endParaRPr lang="en-US"/>
        </a:p>
      </dgm:t>
    </dgm:pt>
    <dgm:pt modelId="{CADF255B-9C92-448B-88B7-67E3D44F98B3}" type="sibTrans" cxnId="{11CC6D3C-6BDB-49F7-B7A8-FF16CCC4349C}">
      <dgm:prSet/>
      <dgm:spPr/>
      <dgm:t>
        <a:bodyPr/>
        <a:lstStyle/>
        <a:p>
          <a:endParaRPr lang="en-US"/>
        </a:p>
      </dgm:t>
    </dgm:pt>
    <dgm:pt modelId="{AF18B10B-D25F-4BCF-A6FA-6B8CDDC6894B}">
      <dgm:prSet/>
      <dgm:spPr/>
      <dgm:t>
        <a:bodyPr/>
        <a:lstStyle/>
        <a:p>
          <a:r>
            <a:rPr lang="en-US" dirty="0"/>
            <a:t>If you do not buy a </a:t>
          </a:r>
          <a:r>
            <a:rPr lang="en-US" i="1" dirty="0"/>
            <a:t>separate</a:t>
          </a:r>
          <a:r>
            <a:rPr lang="en-US" dirty="0"/>
            <a:t> flood policy you will not be covered by insurance in the event of a flood</a:t>
          </a:r>
        </a:p>
      </dgm:t>
    </dgm:pt>
    <dgm:pt modelId="{A204CBF5-766F-4E8D-AFC8-C9CBDB9EDF52}" type="parTrans" cxnId="{37933C8E-71A3-4355-92F6-5A506237A6CA}">
      <dgm:prSet/>
      <dgm:spPr/>
      <dgm:t>
        <a:bodyPr/>
        <a:lstStyle/>
        <a:p>
          <a:endParaRPr lang="en-US"/>
        </a:p>
      </dgm:t>
    </dgm:pt>
    <dgm:pt modelId="{4831EF73-4587-4900-96F1-DF31EAE8008E}" type="sibTrans" cxnId="{37933C8E-71A3-4355-92F6-5A506237A6CA}">
      <dgm:prSet/>
      <dgm:spPr/>
      <dgm:t>
        <a:bodyPr/>
        <a:lstStyle/>
        <a:p>
          <a:endParaRPr lang="en-US"/>
        </a:p>
      </dgm:t>
    </dgm:pt>
    <dgm:pt modelId="{02555D68-04BA-478C-BA9A-E2AD71FBBEFC}">
      <dgm:prSet/>
      <dgm:spPr/>
      <dgm:t>
        <a:bodyPr/>
        <a:lstStyle/>
        <a:p>
          <a:r>
            <a:rPr lang="en-US" dirty="0"/>
            <a:t>Other types of exclusions</a:t>
          </a:r>
        </a:p>
      </dgm:t>
    </dgm:pt>
    <dgm:pt modelId="{EFC2E9DF-41E9-4230-9E0C-DCB84ED08712}" type="parTrans" cxnId="{A06C682D-1631-4878-A38A-F44B8DA61094}">
      <dgm:prSet/>
      <dgm:spPr/>
      <dgm:t>
        <a:bodyPr/>
        <a:lstStyle/>
        <a:p>
          <a:endParaRPr lang="en-US"/>
        </a:p>
      </dgm:t>
    </dgm:pt>
    <dgm:pt modelId="{2EB2BDF8-722F-4607-8829-063B4335B50C}" type="sibTrans" cxnId="{A06C682D-1631-4878-A38A-F44B8DA61094}">
      <dgm:prSet/>
      <dgm:spPr/>
      <dgm:t>
        <a:bodyPr/>
        <a:lstStyle/>
        <a:p>
          <a:endParaRPr lang="en-US"/>
        </a:p>
      </dgm:t>
    </dgm:pt>
    <dgm:pt modelId="{69A54A24-C5B3-49B4-895A-3B4111E6A181}">
      <dgm:prSet/>
      <dgm:spPr/>
      <dgm:t>
        <a:bodyPr/>
        <a:lstStyle/>
        <a:p>
          <a:r>
            <a:rPr lang="en-US" dirty="0"/>
            <a:t>Cosmetic only exclusion</a:t>
          </a:r>
        </a:p>
      </dgm:t>
    </dgm:pt>
    <dgm:pt modelId="{73A11D0B-C667-4050-A568-3843FFD7864C}" type="parTrans" cxnId="{B67496AE-8C8A-4130-821E-C895A490DC70}">
      <dgm:prSet/>
      <dgm:spPr/>
      <dgm:t>
        <a:bodyPr/>
        <a:lstStyle/>
        <a:p>
          <a:endParaRPr lang="en-US"/>
        </a:p>
      </dgm:t>
    </dgm:pt>
    <dgm:pt modelId="{DAA0BBEE-2EFC-4613-B079-DE15BE9F3CB3}" type="sibTrans" cxnId="{B67496AE-8C8A-4130-821E-C895A490DC70}">
      <dgm:prSet/>
      <dgm:spPr/>
      <dgm:t>
        <a:bodyPr/>
        <a:lstStyle/>
        <a:p>
          <a:endParaRPr lang="en-US"/>
        </a:p>
      </dgm:t>
    </dgm:pt>
    <dgm:pt modelId="{13808A6D-086E-480B-8719-752CD6CCEF74}">
      <dgm:prSet/>
      <dgm:spPr/>
      <dgm:t>
        <a:bodyPr/>
        <a:lstStyle/>
        <a:p>
          <a:r>
            <a:rPr lang="en-US"/>
            <a:t>Actual Cash Value for older roofs</a:t>
          </a:r>
        </a:p>
      </dgm:t>
    </dgm:pt>
    <dgm:pt modelId="{322902A4-3FC1-4B46-AEAD-060D242F190A}" type="parTrans" cxnId="{388D6597-E787-4FCD-A1BE-894B3B62F35F}">
      <dgm:prSet/>
      <dgm:spPr/>
      <dgm:t>
        <a:bodyPr/>
        <a:lstStyle/>
        <a:p>
          <a:endParaRPr lang="en-US"/>
        </a:p>
      </dgm:t>
    </dgm:pt>
    <dgm:pt modelId="{466A84F1-C993-4FD8-901B-AB4050A8063B}" type="sibTrans" cxnId="{388D6597-E787-4FCD-A1BE-894B3B62F35F}">
      <dgm:prSet/>
      <dgm:spPr/>
      <dgm:t>
        <a:bodyPr/>
        <a:lstStyle/>
        <a:p>
          <a:endParaRPr lang="en-US"/>
        </a:p>
      </dgm:t>
    </dgm:pt>
    <dgm:pt modelId="{1D12A324-D9D5-49E7-BF3B-A330FB977BCA}" type="pres">
      <dgm:prSet presAssocID="{2FBA9B17-F008-4E6B-8DA0-A532679F00F6}" presName="linear" presStyleCnt="0">
        <dgm:presLayoutVars>
          <dgm:dir/>
          <dgm:animLvl val="lvl"/>
          <dgm:resizeHandles val="exact"/>
        </dgm:presLayoutVars>
      </dgm:prSet>
      <dgm:spPr/>
    </dgm:pt>
    <dgm:pt modelId="{D4C04343-A2C5-4708-B901-214EAEC65768}" type="pres">
      <dgm:prSet presAssocID="{FEBFF5E7-96E4-4228-8EFA-E120A06DB25E}" presName="parentLin" presStyleCnt="0"/>
      <dgm:spPr/>
    </dgm:pt>
    <dgm:pt modelId="{E9A48EE8-1E9B-4453-9737-EA6E009CD4DB}" type="pres">
      <dgm:prSet presAssocID="{FEBFF5E7-96E4-4228-8EFA-E120A06DB25E}" presName="parentLeftMargin" presStyleLbl="node1" presStyleIdx="0" presStyleCnt="2"/>
      <dgm:spPr/>
    </dgm:pt>
    <dgm:pt modelId="{A109D9A9-F23F-4BC8-A4F0-C26052F144C6}" type="pres">
      <dgm:prSet presAssocID="{FEBFF5E7-96E4-4228-8EFA-E120A06DB25E}" presName="parentText" presStyleLbl="node1" presStyleIdx="0" presStyleCnt="2" custScaleX="114459">
        <dgm:presLayoutVars>
          <dgm:chMax val="0"/>
          <dgm:bulletEnabled val="1"/>
        </dgm:presLayoutVars>
      </dgm:prSet>
      <dgm:spPr/>
    </dgm:pt>
    <dgm:pt modelId="{6409241D-0EF9-4C1D-B24B-7694B1094E18}" type="pres">
      <dgm:prSet presAssocID="{FEBFF5E7-96E4-4228-8EFA-E120A06DB25E}" presName="negativeSpace" presStyleCnt="0"/>
      <dgm:spPr/>
    </dgm:pt>
    <dgm:pt modelId="{A16F38D1-E58B-440D-B585-033EB4829E43}" type="pres">
      <dgm:prSet presAssocID="{FEBFF5E7-96E4-4228-8EFA-E120A06DB25E}" presName="childText" presStyleLbl="conFgAcc1" presStyleIdx="0" presStyleCnt="2">
        <dgm:presLayoutVars>
          <dgm:bulletEnabled val="1"/>
        </dgm:presLayoutVars>
      </dgm:prSet>
      <dgm:spPr/>
    </dgm:pt>
    <dgm:pt modelId="{6B13C896-4F4C-4312-A0D2-2D4CA058CDF8}" type="pres">
      <dgm:prSet presAssocID="{60731671-56E9-4F24-B197-A81B07BA537F}" presName="spaceBetweenRectangles" presStyleCnt="0"/>
      <dgm:spPr/>
    </dgm:pt>
    <dgm:pt modelId="{5DA07881-DFFB-4668-BC82-41C4BA67C670}" type="pres">
      <dgm:prSet presAssocID="{02555D68-04BA-478C-BA9A-E2AD71FBBEFC}" presName="parentLin" presStyleCnt="0"/>
      <dgm:spPr/>
    </dgm:pt>
    <dgm:pt modelId="{6172491A-C012-4F13-8AD9-C784BE3F49B5}" type="pres">
      <dgm:prSet presAssocID="{02555D68-04BA-478C-BA9A-E2AD71FBBEFC}" presName="parentLeftMargin" presStyleLbl="node1" presStyleIdx="0" presStyleCnt="2"/>
      <dgm:spPr/>
    </dgm:pt>
    <dgm:pt modelId="{9335387D-966B-41EB-AC21-B66F24DA74E5}" type="pres">
      <dgm:prSet presAssocID="{02555D68-04BA-478C-BA9A-E2AD71FBBEF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72C0D2B-37A0-499B-A138-C94931E9D450}" type="pres">
      <dgm:prSet presAssocID="{02555D68-04BA-478C-BA9A-E2AD71FBBEFC}" presName="negativeSpace" presStyleCnt="0"/>
      <dgm:spPr/>
    </dgm:pt>
    <dgm:pt modelId="{957B0307-7FAE-4BBA-B4F4-568694494878}" type="pres">
      <dgm:prSet presAssocID="{02555D68-04BA-478C-BA9A-E2AD71FBBEF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9DA00A-6CE2-4374-AEBD-B012119255D7}" srcId="{2FBA9B17-F008-4E6B-8DA0-A532679F00F6}" destId="{FEBFF5E7-96E4-4228-8EFA-E120A06DB25E}" srcOrd="0" destOrd="0" parTransId="{4E6B41FE-9E33-4C2A-A6A9-98CAA82787B0}" sibTransId="{60731671-56E9-4F24-B197-A81B07BA537F}"/>
    <dgm:cxn modelId="{9FCC0E0D-1163-4412-89C2-7B1A707E5D12}" type="presOf" srcId="{02555D68-04BA-478C-BA9A-E2AD71FBBEFC}" destId="{9335387D-966B-41EB-AC21-B66F24DA74E5}" srcOrd="1" destOrd="0" presId="urn:microsoft.com/office/officeart/2005/8/layout/list1"/>
    <dgm:cxn modelId="{186D1218-9378-4B5F-A464-E8954ADC1410}" type="presOf" srcId="{A98F3E08-B728-4898-9A32-471A41549FE2}" destId="{A16F38D1-E58B-440D-B585-033EB4829E43}" srcOrd="0" destOrd="0" presId="urn:microsoft.com/office/officeart/2005/8/layout/list1"/>
    <dgm:cxn modelId="{A06C682D-1631-4878-A38A-F44B8DA61094}" srcId="{2FBA9B17-F008-4E6B-8DA0-A532679F00F6}" destId="{02555D68-04BA-478C-BA9A-E2AD71FBBEFC}" srcOrd="1" destOrd="0" parTransId="{EFC2E9DF-41E9-4230-9E0C-DCB84ED08712}" sibTransId="{2EB2BDF8-722F-4607-8829-063B4335B50C}"/>
    <dgm:cxn modelId="{11CC6D3C-6BDB-49F7-B7A8-FF16CCC4349C}" srcId="{FEBFF5E7-96E4-4228-8EFA-E120A06DB25E}" destId="{B53BB0F1-D33D-4578-9CA3-3B12FDA1DDCB}" srcOrd="1" destOrd="0" parTransId="{52DB1C12-220A-49C4-BE87-23A47516E5E6}" sibTransId="{CADF255B-9C92-448B-88B7-67E3D44F98B3}"/>
    <dgm:cxn modelId="{362B375B-274E-4C02-8B8B-4703CB666B9A}" srcId="{FEBFF5E7-96E4-4228-8EFA-E120A06DB25E}" destId="{A98F3E08-B728-4898-9A32-471A41549FE2}" srcOrd="0" destOrd="0" parTransId="{7A4D5A8E-1A4B-4D22-A07D-23AC56A2F616}" sibTransId="{4061A3D7-42C9-4AE4-B87E-201164F5312C}"/>
    <dgm:cxn modelId="{A683107A-230A-4CB4-BD23-26741D8A21C8}" type="presOf" srcId="{B53BB0F1-D33D-4578-9CA3-3B12FDA1DDCB}" destId="{A16F38D1-E58B-440D-B585-033EB4829E43}" srcOrd="0" destOrd="1" presId="urn:microsoft.com/office/officeart/2005/8/layout/list1"/>
    <dgm:cxn modelId="{C3CBCD83-EE74-41BA-9BD7-EFD0DCF8D3A7}" type="presOf" srcId="{69A54A24-C5B3-49B4-895A-3B4111E6A181}" destId="{957B0307-7FAE-4BBA-B4F4-568694494878}" srcOrd="0" destOrd="0" presId="urn:microsoft.com/office/officeart/2005/8/layout/list1"/>
    <dgm:cxn modelId="{4F3E6E86-291A-413A-A22E-64DDEC846B05}" type="presOf" srcId="{FEBFF5E7-96E4-4228-8EFA-E120A06DB25E}" destId="{E9A48EE8-1E9B-4453-9737-EA6E009CD4DB}" srcOrd="0" destOrd="0" presId="urn:microsoft.com/office/officeart/2005/8/layout/list1"/>
    <dgm:cxn modelId="{37933C8E-71A3-4355-92F6-5A506237A6CA}" srcId="{FEBFF5E7-96E4-4228-8EFA-E120A06DB25E}" destId="{AF18B10B-D25F-4BCF-A6FA-6B8CDDC6894B}" srcOrd="2" destOrd="0" parTransId="{A204CBF5-766F-4E8D-AFC8-C9CBDB9EDF52}" sibTransId="{4831EF73-4587-4900-96F1-DF31EAE8008E}"/>
    <dgm:cxn modelId="{388D6597-E787-4FCD-A1BE-894B3B62F35F}" srcId="{02555D68-04BA-478C-BA9A-E2AD71FBBEFC}" destId="{13808A6D-086E-480B-8719-752CD6CCEF74}" srcOrd="1" destOrd="0" parTransId="{322902A4-3FC1-4B46-AEAD-060D242F190A}" sibTransId="{466A84F1-C993-4FD8-901B-AB4050A8063B}"/>
    <dgm:cxn modelId="{3DFAE2A8-737E-4E06-A0D0-30279F9D2456}" type="presOf" srcId="{FEBFF5E7-96E4-4228-8EFA-E120A06DB25E}" destId="{A109D9A9-F23F-4BC8-A4F0-C26052F144C6}" srcOrd="1" destOrd="0" presId="urn:microsoft.com/office/officeart/2005/8/layout/list1"/>
    <dgm:cxn modelId="{91192EA9-D22E-4E41-943A-39F521826492}" type="presOf" srcId="{2FBA9B17-F008-4E6B-8DA0-A532679F00F6}" destId="{1D12A324-D9D5-49E7-BF3B-A330FB977BCA}" srcOrd="0" destOrd="0" presId="urn:microsoft.com/office/officeart/2005/8/layout/list1"/>
    <dgm:cxn modelId="{B67496AE-8C8A-4130-821E-C895A490DC70}" srcId="{02555D68-04BA-478C-BA9A-E2AD71FBBEFC}" destId="{69A54A24-C5B3-49B4-895A-3B4111E6A181}" srcOrd="0" destOrd="0" parTransId="{73A11D0B-C667-4050-A568-3843FFD7864C}" sibTransId="{DAA0BBEE-2EFC-4613-B079-DE15BE9F3CB3}"/>
    <dgm:cxn modelId="{32E862D0-A8A3-4861-BAF4-2C8E7BB3F5FC}" type="presOf" srcId="{AF18B10B-D25F-4BCF-A6FA-6B8CDDC6894B}" destId="{A16F38D1-E58B-440D-B585-033EB4829E43}" srcOrd="0" destOrd="2" presId="urn:microsoft.com/office/officeart/2005/8/layout/list1"/>
    <dgm:cxn modelId="{7DBA18E7-68DD-42FE-8352-FA95BDC1BF50}" type="presOf" srcId="{13808A6D-086E-480B-8719-752CD6CCEF74}" destId="{957B0307-7FAE-4BBA-B4F4-568694494878}" srcOrd="0" destOrd="1" presId="urn:microsoft.com/office/officeart/2005/8/layout/list1"/>
    <dgm:cxn modelId="{E4C1C4EF-E115-45FC-8AA0-0671C55671E0}" type="presOf" srcId="{02555D68-04BA-478C-BA9A-E2AD71FBBEFC}" destId="{6172491A-C012-4F13-8AD9-C784BE3F49B5}" srcOrd="0" destOrd="0" presId="urn:microsoft.com/office/officeart/2005/8/layout/list1"/>
    <dgm:cxn modelId="{DEA386BB-E240-43BC-BFFB-2D8FE10A760C}" type="presParOf" srcId="{1D12A324-D9D5-49E7-BF3B-A330FB977BCA}" destId="{D4C04343-A2C5-4708-B901-214EAEC65768}" srcOrd="0" destOrd="0" presId="urn:microsoft.com/office/officeart/2005/8/layout/list1"/>
    <dgm:cxn modelId="{650911F6-C467-45E4-95A4-3ADB08EF14E0}" type="presParOf" srcId="{D4C04343-A2C5-4708-B901-214EAEC65768}" destId="{E9A48EE8-1E9B-4453-9737-EA6E009CD4DB}" srcOrd="0" destOrd="0" presId="urn:microsoft.com/office/officeart/2005/8/layout/list1"/>
    <dgm:cxn modelId="{0A72E86C-6E1E-4B4F-BF32-3DEA9F7BB489}" type="presParOf" srcId="{D4C04343-A2C5-4708-B901-214EAEC65768}" destId="{A109D9A9-F23F-4BC8-A4F0-C26052F144C6}" srcOrd="1" destOrd="0" presId="urn:microsoft.com/office/officeart/2005/8/layout/list1"/>
    <dgm:cxn modelId="{69DEA430-812C-450F-8B67-48C3FC9B4569}" type="presParOf" srcId="{1D12A324-D9D5-49E7-BF3B-A330FB977BCA}" destId="{6409241D-0EF9-4C1D-B24B-7694B1094E18}" srcOrd="1" destOrd="0" presId="urn:microsoft.com/office/officeart/2005/8/layout/list1"/>
    <dgm:cxn modelId="{B20E7E5D-A6D0-48BF-9797-A5CDFDA76B2A}" type="presParOf" srcId="{1D12A324-D9D5-49E7-BF3B-A330FB977BCA}" destId="{A16F38D1-E58B-440D-B585-033EB4829E43}" srcOrd="2" destOrd="0" presId="urn:microsoft.com/office/officeart/2005/8/layout/list1"/>
    <dgm:cxn modelId="{A2577E97-611B-489E-A0C1-23A560C36A1B}" type="presParOf" srcId="{1D12A324-D9D5-49E7-BF3B-A330FB977BCA}" destId="{6B13C896-4F4C-4312-A0D2-2D4CA058CDF8}" srcOrd="3" destOrd="0" presId="urn:microsoft.com/office/officeart/2005/8/layout/list1"/>
    <dgm:cxn modelId="{8A9F3993-B293-4BF9-BD59-B158D4047D9D}" type="presParOf" srcId="{1D12A324-D9D5-49E7-BF3B-A330FB977BCA}" destId="{5DA07881-DFFB-4668-BC82-41C4BA67C670}" srcOrd="4" destOrd="0" presId="urn:microsoft.com/office/officeart/2005/8/layout/list1"/>
    <dgm:cxn modelId="{0BECE750-B1E0-46EF-91EC-4BE418E0FDC8}" type="presParOf" srcId="{5DA07881-DFFB-4668-BC82-41C4BA67C670}" destId="{6172491A-C012-4F13-8AD9-C784BE3F49B5}" srcOrd="0" destOrd="0" presId="urn:microsoft.com/office/officeart/2005/8/layout/list1"/>
    <dgm:cxn modelId="{48E5BDEC-E510-4AE6-86E7-D3FE90861275}" type="presParOf" srcId="{5DA07881-DFFB-4668-BC82-41C4BA67C670}" destId="{9335387D-966B-41EB-AC21-B66F24DA74E5}" srcOrd="1" destOrd="0" presId="urn:microsoft.com/office/officeart/2005/8/layout/list1"/>
    <dgm:cxn modelId="{2BDE8410-2EC0-48BA-A631-05FB62E89F21}" type="presParOf" srcId="{1D12A324-D9D5-49E7-BF3B-A330FB977BCA}" destId="{972C0D2B-37A0-499B-A138-C94931E9D450}" srcOrd="5" destOrd="0" presId="urn:microsoft.com/office/officeart/2005/8/layout/list1"/>
    <dgm:cxn modelId="{03C9FA22-9D20-4292-910C-E46C5D597814}" type="presParOf" srcId="{1D12A324-D9D5-49E7-BF3B-A330FB977BCA}" destId="{957B0307-7FAE-4BBA-B4F4-5686944948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7A903-55DE-403C-9849-BE3A0493DF7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6CF75C-EE46-4B68-BD63-53517148226E}">
      <dgm:prSet/>
      <dgm:spPr/>
      <dgm:t>
        <a:bodyPr/>
        <a:lstStyle/>
        <a:p>
          <a:r>
            <a:rPr lang="en-US"/>
            <a:t>May have one deductible for most losses and a percentage deductible for hurricanes</a:t>
          </a:r>
        </a:p>
      </dgm:t>
    </dgm:pt>
    <dgm:pt modelId="{19852AA7-F47D-4501-BB74-828A8B20EA1B}" type="parTrans" cxnId="{842D9ACD-CB55-4068-BC2B-94B5D26E2932}">
      <dgm:prSet/>
      <dgm:spPr/>
      <dgm:t>
        <a:bodyPr/>
        <a:lstStyle/>
        <a:p>
          <a:endParaRPr lang="en-US"/>
        </a:p>
      </dgm:t>
    </dgm:pt>
    <dgm:pt modelId="{28A04186-4424-4252-BE21-C8A02CC7CD4A}" type="sibTrans" cxnId="{842D9ACD-CB55-4068-BC2B-94B5D26E2932}">
      <dgm:prSet/>
      <dgm:spPr/>
      <dgm:t>
        <a:bodyPr/>
        <a:lstStyle/>
        <a:p>
          <a:endParaRPr lang="en-US"/>
        </a:p>
      </dgm:t>
    </dgm:pt>
    <dgm:pt modelId="{10789524-7D6B-4F50-B959-61E198FFC438}">
      <dgm:prSet/>
      <dgm:spPr/>
      <dgm:t>
        <a:bodyPr/>
        <a:lstStyle/>
        <a:p>
          <a:r>
            <a:rPr lang="en-US"/>
            <a:t>RI law allows up to 5% deductible only if a hurricane is established to have occurred in Rhode Island</a:t>
          </a:r>
        </a:p>
      </dgm:t>
    </dgm:pt>
    <dgm:pt modelId="{773493B1-B460-4CA9-8F98-005B23D9A813}" type="parTrans" cxnId="{9272DCE7-68F3-4D15-98C3-D9FA282D39AB}">
      <dgm:prSet/>
      <dgm:spPr/>
      <dgm:t>
        <a:bodyPr/>
        <a:lstStyle/>
        <a:p>
          <a:endParaRPr lang="en-US"/>
        </a:p>
      </dgm:t>
    </dgm:pt>
    <dgm:pt modelId="{93F61853-5FC0-47ED-9E45-66C1905C7978}" type="sibTrans" cxnId="{9272DCE7-68F3-4D15-98C3-D9FA282D39AB}">
      <dgm:prSet/>
      <dgm:spPr/>
      <dgm:t>
        <a:bodyPr/>
        <a:lstStyle/>
        <a:p>
          <a:endParaRPr lang="en-US"/>
        </a:p>
      </dgm:t>
    </dgm:pt>
    <dgm:pt modelId="{C5271B73-A03C-4D97-831C-365C30271C92}">
      <dgm:prSet/>
      <dgm:spPr/>
      <dgm:t>
        <a:bodyPr/>
        <a:lstStyle/>
        <a:p>
          <a:r>
            <a:rPr lang="en-US" dirty="0"/>
            <a:t>RI does not allow insurers to impose wind or wildfire exclusions on property insurance</a:t>
          </a:r>
        </a:p>
      </dgm:t>
    </dgm:pt>
    <dgm:pt modelId="{F9BACC4A-A4B0-4658-BC77-9A1B76D6C035}" type="parTrans" cxnId="{211CF81A-0FC0-4519-8A75-AC4DC6D2FB11}">
      <dgm:prSet/>
      <dgm:spPr/>
      <dgm:t>
        <a:bodyPr/>
        <a:lstStyle/>
        <a:p>
          <a:endParaRPr lang="en-US"/>
        </a:p>
      </dgm:t>
    </dgm:pt>
    <dgm:pt modelId="{F42A2A82-3F13-4AF7-AE3B-25E536ECAC5D}" type="sibTrans" cxnId="{211CF81A-0FC0-4519-8A75-AC4DC6D2FB11}">
      <dgm:prSet/>
      <dgm:spPr/>
      <dgm:t>
        <a:bodyPr/>
        <a:lstStyle/>
        <a:p>
          <a:endParaRPr lang="en-US"/>
        </a:p>
      </dgm:t>
    </dgm:pt>
    <dgm:pt modelId="{ADEAC3C4-46AC-4FFF-A965-DC0B4D93C6EA}" type="pres">
      <dgm:prSet presAssocID="{C487A903-55DE-403C-9849-BE3A0493DF76}" presName="linear" presStyleCnt="0">
        <dgm:presLayoutVars>
          <dgm:animLvl val="lvl"/>
          <dgm:resizeHandles val="exact"/>
        </dgm:presLayoutVars>
      </dgm:prSet>
      <dgm:spPr/>
    </dgm:pt>
    <dgm:pt modelId="{37B2F81E-C0DF-48BA-874C-F63586AF2FC4}" type="pres">
      <dgm:prSet presAssocID="{876CF75C-EE46-4B68-BD63-5351714822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050BF4-3AE6-4DF6-8E9E-94F19F7EAE56}" type="pres">
      <dgm:prSet presAssocID="{28A04186-4424-4252-BE21-C8A02CC7CD4A}" presName="spacer" presStyleCnt="0"/>
      <dgm:spPr/>
    </dgm:pt>
    <dgm:pt modelId="{9673ED1C-EE88-4F36-BEA6-52BC8B26D3A6}" type="pres">
      <dgm:prSet presAssocID="{10789524-7D6B-4F50-B959-61E198FFC4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F4CAF4-A47B-4C33-B898-52E81E0E6283}" type="pres">
      <dgm:prSet presAssocID="{93F61853-5FC0-47ED-9E45-66C1905C7978}" presName="spacer" presStyleCnt="0"/>
      <dgm:spPr/>
    </dgm:pt>
    <dgm:pt modelId="{9A375973-0240-4B1E-8911-76B697DD2FDF}" type="pres">
      <dgm:prSet presAssocID="{C5271B73-A03C-4D97-831C-365C30271C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A26F03-E4FE-45FB-B50E-222B13DD64E1}" type="presOf" srcId="{876CF75C-EE46-4B68-BD63-53517148226E}" destId="{37B2F81E-C0DF-48BA-874C-F63586AF2FC4}" srcOrd="0" destOrd="0" presId="urn:microsoft.com/office/officeart/2005/8/layout/vList2"/>
    <dgm:cxn modelId="{211CF81A-0FC0-4519-8A75-AC4DC6D2FB11}" srcId="{C487A903-55DE-403C-9849-BE3A0493DF76}" destId="{C5271B73-A03C-4D97-831C-365C30271C92}" srcOrd="2" destOrd="0" parTransId="{F9BACC4A-A4B0-4658-BC77-9A1B76D6C035}" sibTransId="{F42A2A82-3F13-4AF7-AE3B-25E536ECAC5D}"/>
    <dgm:cxn modelId="{BC088A62-4556-4DC4-9A8C-E6E5436A5A44}" type="presOf" srcId="{10789524-7D6B-4F50-B959-61E198FFC438}" destId="{9673ED1C-EE88-4F36-BEA6-52BC8B26D3A6}" srcOrd="0" destOrd="0" presId="urn:microsoft.com/office/officeart/2005/8/layout/vList2"/>
    <dgm:cxn modelId="{06350887-BDBC-42E8-B80D-DB1039C4E90E}" type="presOf" srcId="{C5271B73-A03C-4D97-831C-365C30271C92}" destId="{9A375973-0240-4B1E-8911-76B697DD2FDF}" srcOrd="0" destOrd="0" presId="urn:microsoft.com/office/officeart/2005/8/layout/vList2"/>
    <dgm:cxn modelId="{842D9ACD-CB55-4068-BC2B-94B5D26E2932}" srcId="{C487A903-55DE-403C-9849-BE3A0493DF76}" destId="{876CF75C-EE46-4B68-BD63-53517148226E}" srcOrd="0" destOrd="0" parTransId="{19852AA7-F47D-4501-BB74-828A8B20EA1B}" sibTransId="{28A04186-4424-4252-BE21-C8A02CC7CD4A}"/>
    <dgm:cxn modelId="{C8ACEACE-C5A5-4464-A4DD-1AD37F840080}" type="presOf" srcId="{C487A903-55DE-403C-9849-BE3A0493DF76}" destId="{ADEAC3C4-46AC-4FFF-A965-DC0B4D93C6EA}" srcOrd="0" destOrd="0" presId="urn:microsoft.com/office/officeart/2005/8/layout/vList2"/>
    <dgm:cxn modelId="{9272DCE7-68F3-4D15-98C3-D9FA282D39AB}" srcId="{C487A903-55DE-403C-9849-BE3A0493DF76}" destId="{10789524-7D6B-4F50-B959-61E198FFC438}" srcOrd="1" destOrd="0" parTransId="{773493B1-B460-4CA9-8F98-005B23D9A813}" sibTransId="{93F61853-5FC0-47ED-9E45-66C1905C7978}"/>
    <dgm:cxn modelId="{1FE89A43-371A-4142-8F0E-1B63D17A8754}" type="presParOf" srcId="{ADEAC3C4-46AC-4FFF-A965-DC0B4D93C6EA}" destId="{37B2F81E-C0DF-48BA-874C-F63586AF2FC4}" srcOrd="0" destOrd="0" presId="urn:microsoft.com/office/officeart/2005/8/layout/vList2"/>
    <dgm:cxn modelId="{781B9662-BF78-45ED-9D96-79CA3A3FB23E}" type="presParOf" srcId="{ADEAC3C4-46AC-4FFF-A965-DC0B4D93C6EA}" destId="{82050BF4-3AE6-4DF6-8E9E-94F19F7EAE56}" srcOrd="1" destOrd="0" presId="urn:microsoft.com/office/officeart/2005/8/layout/vList2"/>
    <dgm:cxn modelId="{154561F0-5D41-4EEA-A631-311AB2D10DB7}" type="presParOf" srcId="{ADEAC3C4-46AC-4FFF-A965-DC0B4D93C6EA}" destId="{9673ED1C-EE88-4F36-BEA6-52BC8B26D3A6}" srcOrd="2" destOrd="0" presId="urn:microsoft.com/office/officeart/2005/8/layout/vList2"/>
    <dgm:cxn modelId="{7683524A-3F3D-4DE4-B0A5-2E56A76DAC09}" type="presParOf" srcId="{ADEAC3C4-46AC-4FFF-A965-DC0B4D93C6EA}" destId="{51F4CAF4-A47B-4C33-B898-52E81E0E6283}" srcOrd="3" destOrd="0" presId="urn:microsoft.com/office/officeart/2005/8/layout/vList2"/>
    <dgm:cxn modelId="{5EEECC5B-BEE4-4C99-A4C0-C7DC5B8915E1}" type="presParOf" srcId="{ADEAC3C4-46AC-4FFF-A965-DC0B4D93C6EA}" destId="{9A375973-0240-4B1E-8911-76B697DD2F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68DCC9-3C85-43DE-9384-9945EC37FAE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2490D8-0876-4721-A7EF-DAD80DFED79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Although more risks are in the FAIR Plan, it still only amounts to 4% of polices in the homeowners market</a:t>
          </a:r>
        </a:p>
      </dgm:t>
    </dgm:pt>
    <dgm:pt modelId="{AF333EBB-4F25-4640-919A-15BE6CAB7F40}" type="parTrans" cxnId="{0D220D15-1F11-485D-8795-1A92BF2F2D55}">
      <dgm:prSet/>
      <dgm:spPr/>
      <dgm:t>
        <a:bodyPr/>
        <a:lstStyle/>
        <a:p>
          <a:endParaRPr lang="en-US"/>
        </a:p>
      </dgm:t>
    </dgm:pt>
    <dgm:pt modelId="{E635A15A-660F-4B65-9B32-2D9327C97EB4}" type="sibTrans" cxnId="{0D220D15-1F11-485D-8795-1A92BF2F2D55}">
      <dgm:prSet/>
      <dgm:spPr/>
      <dgm:t>
        <a:bodyPr/>
        <a:lstStyle/>
        <a:p>
          <a:endParaRPr lang="en-US"/>
        </a:p>
      </dgm:t>
    </dgm:pt>
    <dgm:pt modelId="{AD6A9D45-68A7-4FC3-BDBD-3BE587F4D94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The last three months of 2025 showed a decrease in policy counts and applications</a:t>
          </a:r>
        </a:p>
      </dgm:t>
    </dgm:pt>
    <dgm:pt modelId="{C4403EE2-2AC5-49C8-A682-225363CDA321}" type="parTrans" cxnId="{6B953271-FE1F-434C-B04A-72E23ED3DF77}">
      <dgm:prSet/>
      <dgm:spPr/>
      <dgm:t>
        <a:bodyPr/>
        <a:lstStyle/>
        <a:p>
          <a:endParaRPr lang="en-US"/>
        </a:p>
      </dgm:t>
    </dgm:pt>
    <dgm:pt modelId="{0C73D2ED-D0E8-4AB3-8779-B496279C7926}" type="sibTrans" cxnId="{6B953271-FE1F-434C-B04A-72E23ED3DF77}">
      <dgm:prSet/>
      <dgm:spPr/>
      <dgm:t>
        <a:bodyPr/>
        <a:lstStyle/>
        <a:p>
          <a:endParaRPr lang="en-US"/>
        </a:p>
      </dgm:t>
    </dgm:pt>
    <dgm:pt modelId="{B81EBAA3-A2DE-4DA8-BAEA-5EF616E94FE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Increased commercial quotes that do not go to FAIR Plan – possibly indicating that potential FAIR Plan customers are finding coverage in the voluntary market</a:t>
          </a:r>
        </a:p>
      </dgm:t>
    </dgm:pt>
    <dgm:pt modelId="{8FCE04BC-640C-4AA2-8430-586FD05F5E06}" type="parTrans" cxnId="{D3B7D202-607C-4878-9FF8-B7A75C6CD54A}">
      <dgm:prSet/>
      <dgm:spPr/>
      <dgm:t>
        <a:bodyPr/>
        <a:lstStyle/>
        <a:p>
          <a:endParaRPr lang="en-US"/>
        </a:p>
      </dgm:t>
    </dgm:pt>
    <dgm:pt modelId="{0CAC4EE3-3D3C-4FB6-AD67-EC1EA5C2663C}" type="sibTrans" cxnId="{D3B7D202-607C-4878-9FF8-B7A75C6CD54A}">
      <dgm:prSet/>
      <dgm:spPr/>
      <dgm:t>
        <a:bodyPr/>
        <a:lstStyle/>
        <a:p>
          <a:endParaRPr lang="en-US"/>
        </a:p>
      </dgm:t>
    </dgm:pt>
    <dgm:pt modelId="{A74A1FD9-B8AE-4F4B-A916-91C8400DA5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Average premium higher than in the voluntary market</a:t>
          </a:r>
        </a:p>
      </dgm:t>
    </dgm:pt>
    <dgm:pt modelId="{84ECE51F-53C4-4752-860F-D62B24A7929D}" type="parTrans" cxnId="{C50962CF-3D5C-4BDB-BC97-DFE372CB2A40}">
      <dgm:prSet/>
      <dgm:spPr/>
      <dgm:t>
        <a:bodyPr/>
        <a:lstStyle/>
        <a:p>
          <a:endParaRPr lang="en-US"/>
        </a:p>
      </dgm:t>
    </dgm:pt>
    <dgm:pt modelId="{2507A707-AAB7-4BD9-96ED-2853136758E8}" type="sibTrans" cxnId="{C50962CF-3D5C-4BDB-BC97-DFE372CB2A40}">
      <dgm:prSet/>
      <dgm:spPr/>
      <dgm:t>
        <a:bodyPr/>
        <a:lstStyle/>
        <a:p>
          <a:endParaRPr lang="en-US"/>
        </a:p>
      </dgm:t>
    </dgm:pt>
    <dgm:pt modelId="{5614909F-628B-43B6-8BF0-98396DDE2F6B}" type="pres">
      <dgm:prSet presAssocID="{FA68DCC9-3C85-43DE-9384-9945EC37FAEB}" presName="root" presStyleCnt="0">
        <dgm:presLayoutVars>
          <dgm:dir/>
          <dgm:resizeHandles val="exact"/>
        </dgm:presLayoutVars>
      </dgm:prSet>
      <dgm:spPr/>
    </dgm:pt>
    <dgm:pt modelId="{42C227FE-9B44-4781-A57E-B6E07418F37C}" type="pres">
      <dgm:prSet presAssocID="{E12490D8-0876-4721-A7EF-DAD80DFED792}" presName="compNode" presStyleCnt="0"/>
      <dgm:spPr/>
    </dgm:pt>
    <dgm:pt modelId="{FA213155-A5E3-45D7-8601-32C2F090CCD3}" type="pres">
      <dgm:prSet presAssocID="{E12490D8-0876-4721-A7EF-DAD80DFED7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FAC27F5-79C0-456A-8655-26FCC092892D}" type="pres">
      <dgm:prSet presAssocID="{E12490D8-0876-4721-A7EF-DAD80DFED792}" presName="iconSpace" presStyleCnt="0"/>
      <dgm:spPr/>
    </dgm:pt>
    <dgm:pt modelId="{A1010299-580E-4FDB-A78F-2F1195E01BC6}" type="pres">
      <dgm:prSet presAssocID="{E12490D8-0876-4721-A7EF-DAD80DFED792}" presName="parTx" presStyleLbl="revTx" presStyleIdx="0" presStyleCnt="8">
        <dgm:presLayoutVars>
          <dgm:chMax val="0"/>
          <dgm:chPref val="0"/>
        </dgm:presLayoutVars>
      </dgm:prSet>
      <dgm:spPr/>
    </dgm:pt>
    <dgm:pt modelId="{D33EA1A7-22D8-4C01-BD92-358AB288DE21}" type="pres">
      <dgm:prSet presAssocID="{E12490D8-0876-4721-A7EF-DAD80DFED792}" presName="txSpace" presStyleCnt="0"/>
      <dgm:spPr/>
    </dgm:pt>
    <dgm:pt modelId="{CA4A397C-48F5-4FB3-84DE-3355BF11D343}" type="pres">
      <dgm:prSet presAssocID="{E12490D8-0876-4721-A7EF-DAD80DFED792}" presName="desTx" presStyleLbl="revTx" presStyleIdx="1" presStyleCnt="8">
        <dgm:presLayoutVars/>
      </dgm:prSet>
      <dgm:spPr/>
    </dgm:pt>
    <dgm:pt modelId="{78FCF0EE-6433-4182-A69D-134FAD5032C6}" type="pres">
      <dgm:prSet presAssocID="{E635A15A-660F-4B65-9B32-2D9327C97EB4}" presName="sibTrans" presStyleCnt="0"/>
      <dgm:spPr/>
    </dgm:pt>
    <dgm:pt modelId="{93F28DBD-11B3-48B5-AD5A-F1E30C4A0690}" type="pres">
      <dgm:prSet presAssocID="{AD6A9D45-68A7-4FC3-BDBD-3BE587F4D94D}" presName="compNode" presStyleCnt="0"/>
      <dgm:spPr/>
    </dgm:pt>
    <dgm:pt modelId="{B9CB3D79-48D9-47EF-A100-575921A14857}" type="pres">
      <dgm:prSet presAssocID="{AD6A9D45-68A7-4FC3-BDBD-3BE587F4D9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A50F3BA-13AE-4136-98F3-ED9F98C813CF}" type="pres">
      <dgm:prSet presAssocID="{AD6A9D45-68A7-4FC3-BDBD-3BE587F4D94D}" presName="iconSpace" presStyleCnt="0"/>
      <dgm:spPr/>
    </dgm:pt>
    <dgm:pt modelId="{53D1ADD1-8EFC-4194-AC97-5DCE5C805CC6}" type="pres">
      <dgm:prSet presAssocID="{AD6A9D45-68A7-4FC3-BDBD-3BE587F4D94D}" presName="parTx" presStyleLbl="revTx" presStyleIdx="2" presStyleCnt="8">
        <dgm:presLayoutVars>
          <dgm:chMax val="0"/>
          <dgm:chPref val="0"/>
        </dgm:presLayoutVars>
      </dgm:prSet>
      <dgm:spPr/>
    </dgm:pt>
    <dgm:pt modelId="{02A6B34A-E48C-4E00-8A34-8D82BDB62C96}" type="pres">
      <dgm:prSet presAssocID="{AD6A9D45-68A7-4FC3-BDBD-3BE587F4D94D}" presName="txSpace" presStyleCnt="0"/>
      <dgm:spPr/>
    </dgm:pt>
    <dgm:pt modelId="{F5D4C0BF-AAD1-4CC4-8A77-4D0FA7511173}" type="pres">
      <dgm:prSet presAssocID="{AD6A9D45-68A7-4FC3-BDBD-3BE587F4D94D}" presName="desTx" presStyleLbl="revTx" presStyleIdx="3" presStyleCnt="8">
        <dgm:presLayoutVars/>
      </dgm:prSet>
      <dgm:spPr/>
    </dgm:pt>
    <dgm:pt modelId="{1A40C920-9DB6-413B-8CFB-3319A1B6876F}" type="pres">
      <dgm:prSet presAssocID="{0C73D2ED-D0E8-4AB3-8779-B496279C7926}" presName="sibTrans" presStyleCnt="0"/>
      <dgm:spPr/>
    </dgm:pt>
    <dgm:pt modelId="{8DB5CC4A-D2B2-470A-9709-1ED9727265BA}" type="pres">
      <dgm:prSet presAssocID="{B81EBAA3-A2DE-4DA8-BAEA-5EF616E94FEE}" presName="compNode" presStyleCnt="0"/>
      <dgm:spPr/>
    </dgm:pt>
    <dgm:pt modelId="{DAC42A44-D6DF-4381-9A94-D555224A0F6F}" type="pres">
      <dgm:prSet presAssocID="{B81EBAA3-A2DE-4DA8-BAEA-5EF616E94FE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8FBFCBA-2524-4C36-8C19-87187F886A2C}" type="pres">
      <dgm:prSet presAssocID="{B81EBAA3-A2DE-4DA8-BAEA-5EF616E94FEE}" presName="iconSpace" presStyleCnt="0"/>
      <dgm:spPr/>
    </dgm:pt>
    <dgm:pt modelId="{998EB53B-A129-47C5-B98F-28EA71C375FC}" type="pres">
      <dgm:prSet presAssocID="{B81EBAA3-A2DE-4DA8-BAEA-5EF616E94FEE}" presName="parTx" presStyleLbl="revTx" presStyleIdx="4" presStyleCnt="8">
        <dgm:presLayoutVars>
          <dgm:chMax val="0"/>
          <dgm:chPref val="0"/>
        </dgm:presLayoutVars>
      </dgm:prSet>
      <dgm:spPr/>
    </dgm:pt>
    <dgm:pt modelId="{0DFE54A6-9728-486A-B60F-AF4926692BAF}" type="pres">
      <dgm:prSet presAssocID="{B81EBAA3-A2DE-4DA8-BAEA-5EF616E94FEE}" presName="txSpace" presStyleCnt="0"/>
      <dgm:spPr/>
    </dgm:pt>
    <dgm:pt modelId="{184AF632-9DA2-486E-A1AA-FDF52DA90304}" type="pres">
      <dgm:prSet presAssocID="{B81EBAA3-A2DE-4DA8-BAEA-5EF616E94FEE}" presName="desTx" presStyleLbl="revTx" presStyleIdx="5" presStyleCnt="8">
        <dgm:presLayoutVars/>
      </dgm:prSet>
      <dgm:spPr/>
    </dgm:pt>
    <dgm:pt modelId="{66EC7E78-6521-4081-AF98-9138D47DA717}" type="pres">
      <dgm:prSet presAssocID="{0CAC4EE3-3D3C-4FB6-AD67-EC1EA5C2663C}" presName="sibTrans" presStyleCnt="0"/>
      <dgm:spPr/>
    </dgm:pt>
    <dgm:pt modelId="{DAC10A10-84F1-47FB-AB37-1EDB47A602B7}" type="pres">
      <dgm:prSet presAssocID="{A74A1FD9-B8AE-4F4B-A916-91C8400DA50F}" presName="compNode" presStyleCnt="0"/>
      <dgm:spPr/>
    </dgm:pt>
    <dgm:pt modelId="{6C56EC50-DF19-413C-97CE-F52ED943393E}" type="pres">
      <dgm:prSet presAssocID="{A74A1FD9-B8AE-4F4B-A916-91C8400DA5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32CA9C0-7DAA-4D2F-85DF-AF838EB21747}" type="pres">
      <dgm:prSet presAssocID="{A74A1FD9-B8AE-4F4B-A916-91C8400DA50F}" presName="iconSpace" presStyleCnt="0"/>
      <dgm:spPr/>
    </dgm:pt>
    <dgm:pt modelId="{4DBF4A6D-E1E7-4CB1-AEFA-A2691DC48E38}" type="pres">
      <dgm:prSet presAssocID="{A74A1FD9-B8AE-4F4B-A916-91C8400DA50F}" presName="parTx" presStyleLbl="revTx" presStyleIdx="6" presStyleCnt="8">
        <dgm:presLayoutVars>
          <dgm:chMax val="0"/>
          <dgm:chPref val="0"/>
        </dgm:presLayoutVars>
      </dgm:prSet>
      <dgm:spPr/>
    </dgm:pt>
    <dgm:pt modelId="{92B65A3B-D275-445E-A85A-B745A2710AA7}" type="pres">
      <dgm:prSet presAssocID="{A74A1FD9-B8AE-4F4B-A916-91C8400DA50F}" presName="txSpace" presStyleCnt="0"/>
      <dgm:spPr/>
    </dgm:pt>
    <dgm:pt modelId="{F4229CCC-C44F-4C14-BE2B-E8174754EB6C}" type="pres">
      <dgm:prSet presAssocID="{A74A1FD9-B8AE-4F4B-A916-91C8400DA50F}" presName="desTx" presStyleLbl="revTx" presStyleIdx="7" presStyleCnt="8">
        <dgm:presLayoutVars/>
      </dgm:prSet>
      <dgm:spPr/>
    </dgm:pt>
  </dgm:ptLst>
  <dgm:cxnLst>
    <dgm:cxn modelId="{D3B7D202-607C-4878-9FF8-B7A75C6CD54A}" srcId="{FA68DCC9-3C85-43DE-9384-9945EC37FAEB}" destId="{B81EBAA3-A2DE-4DA8-BAEA-5EF616E94FEE}" srcOrd="2" destOrd="0" parTransId="{8FCE04BC-640C-4AA2-8430-586FD05F5E06}" sibTransId="{0CAC4EE3-3D3C-4FB6-AD67-EC1EA5C2663C}"/>
    <dgm:cxn modelId="{0D220D15-1F11-485D-8795-1A92BF2F2D55}" srcId="{FA68DCC9-3C85-43DE-9384-9945EC37FAEB}" destId="{E12490D8-0876-4721-A7EF-DAD80DFED792}" srcOrd="0" destOrd="0" parTransId="{AF333EBB-4F25-4640-919A-15BE6CAB7F40}" sibTransId="{E635A15A-660F-4B65-9B32-2D9327C97EB4}"/>
    <dgm:cxn modelId="{6B953271-FE1F-434C-B04A-72E23ED3DF77}" srcId="{FA68DCC9-3C85-43DE-9384-9945EC37FAEB}" destId="{AD6A9D45-68A7-4FC3-BDBD-3BE587F4D94D}" srcOrd="1" destOrd="0" parTransId="{C4403EE2-2AC5-49C8-A682-225363CDA321}" sibTransId="{0C73D2ED-D0E8-4AB3-8779-B496279C7926}"/>
    <dgm:cxn modelId="{63A4417B-299D-4676-A422-D17AE57E01C1}" type="presOf" srcId="{AD6A9D45-68A7-4FC3-BDBD-3BE587F4D94D}" destId="{53D1ADD1-8EFC-4194-AC97-5DCE5C805CC6}" srcOrd="0" destOrd="0" presId="urn:microsoft.com/office/officeart/2018/2/layout/IconLabelDescriptionList"/>
    <dgm:cxn modelId="{5383049C-D6F3-4FCF-A4D8-3947B2EB3E7D}" type="presOf" srcId="{FA68DCC9-3C85-43DE-9384-9945EC37FAEB}" destId="{5614909F-628B-43B6-8BF0-98396DDE2F6B}" srcOrd="0" destOrd="0" presId="urn:microsoft.com/office/officeart/2018/2/layout/IconLabelDescriptionList"/>
    <dgm:cxn modelId="{C2BDD79C-03D4-495A-AED0-CA065FA286F4}" type="presOf" srcId="{E12490D8-0876-4721-A7EF-DAD80DFED792}" destId="{A1010299-580E-4FDB-A78F-2F1195E01BC6}" srcOrd="0" destOrd="0" presId="urn:microsoft.com/office/officeart/2018/2/layout/IconLabelDescriptionList"/>
    <dgm:cxn modelId="{667ACDAB-2001-45CA-B73D-5C74EECE47AB}" type="presOf" srcId="{A74A1FD9-B8AE-4F4B-A916-91C8400DA50F}" destId="{4DBF4A6D-E1E7-4CB1-AEFA-A2691DC48E38}" srcOrd="0" destOrd="0" presId="urn:microsoft.com/office/officeart/2018/2/layout/IconLabelDescriptionList"/>
    <dgm:cxn modelId="{C50962CF-3D5C-4BDB-BC97-DFE372CB2A40}" srcId="{FA68DCC9-3C85-43DE-9384-9945EC37FAEB}" destId="{A74A1FD9-B8AE-4F4B-A916-91C8400DA50F}" srcOrd="3" destOrd="0" parTransId="{84ECE51F-53C4-4752-860F-D62B24A7929D}" sibTransId="{2507A707-AAB7-4BD9-96ED-2853136758E8}"/>
    <dgm:cxn modelId="{5FBA9CFA-E573-4D56-BC0B-9F666FD79DB5}" type="presOf" srcId="{B81EBAA3-A2DE-4DA8-BAEA-5EF616E94FEE}" destId="{998EB53B-A129-47C5-B98F-28EA71C375FC}" srcOrd="0" destOrd="0" presId="urn:microsoft.com/office/officeart/2018/2/layout/IconLabelDescriptionList"/>
    <dgm:cxn modelId="{53B076B0-FE16-4F31-B993-2E88DCF82594}" type="presParOf" srcId="{5614909F-628B-43B6-8BF0-98396DDE2F6B}" destId="{42C227FE-9B44-4781-A57E-B6E07418F37C}" srcOrd="0" destOrd="0" presId="urn:microsoft.com/office/officeart/2018/2/layout/IconLabelDescriptionList"/>
    <dgm:cxn modelId="{6AD81878-88E0-4C23-941B-3604B375EA09}" type="presParOf" srcId="{42C227FE-9B44-4781-A57E-B6E07418F37C}" destId="{FA213155-A5E3-45D7-8601-32C2F090CCD3}" srcOrd="0" destOrd="0" presId="urn:microsoft.com/office/officeart/2018/2/layout/IconLabelDescriptionList"/>
    <dgm:cxn modelId="{4E7CD2B6-2837-4CFE-A2E8-F02888FEC2AF}" type="presParOf" srcId="{42C227FE-9B44-4781-A57E-B6E07418F37C}" destId="{1FAC27F5-79C0-456A-8655-26FCC092892D}" srcOrd="1" destOrd="0" presId="urn:microsoft.com/office/officeart/2018/2/layout/IconLabelDescriptionList"/>
    <dgm:cxn modelId="{69D41825-9C8C-4D8E-BDBD-4ED3DC0E213C}" type="presParOf" srcId="{42C227FE-9B44-4781-A57E-B6E07418F37C}" destId="{A1010299-580E-4FDB-A78F-2F1195E01BC6}" srcOrd="2" destOrd="0" presId="urn:microsoft.com/office/officeart/2018/2/layout/IconLabelDescriptionList"/>
    <dgm:cxn modelId="{CA202CBB-B726-434A-9756-76EED2EE0032}" type="presParOf" srcId="{42C227FE-9B44-4781-A57E-B6E07418F37C}" destId="{D33EA1A7-22D8-4C01-BD92-358AB288DE21}" srcOrd="3" destOrd="0" presId="urn:microsoft.com/office/officeart/2018/2/layout/IconLabelDescriptionList"/>
    <dgm:cxn modelId="{19BFB44E-7F1C-4C6E-A394-C307384E770A}" type="presParOf" srcId="{42C227FE-9B44-4781-A57E-B6E07418F37C}" destId="{CA4A397C-48F5-4FB3-84DE-3355BF11D343}" srcOrd="4" destOrd="0" presId="urn:microsoft.com/office/officeart/2018/2/layout/IconLabelDescriptionList"/>
    <dgm:cxn modelId="{D5C81CA7-B1DF-4EFD-B703-D0E6C958897B}" type="presParOf" srcId="{5614909F-628B-43B6-8BF0-98396DDE2F6B}" destId="{78FCF0EE-6433-4182-A69D-134FAD5032C6}" srcOrd="1" destOrd="0" presId="urn:microsoft.com/office/officeart/2018/2/layout/IconLabelDescriptionList"/>
    <dgm:cxn modelId="{7A3B9606-5322-4318-8C95-EB152298822F}" type="presParOf" srcId="{5614909F-628B-43B6-8BF0-98396DDE2F6B}" destId="{93F28DBD-11B3-48B5-AD5A-F1E30C4A0690}" srcOrd="2" destOrd="0" presId="urn:microsoft.com/office/officeart/2018/2/layout/IconLabelDescriptionList"/>
    <dgm:cxn modelId="{D8A204B6-6F20-4C15-92BF-9FC684002591}" type="presParOf" srcId="{93F28DBD-11B3-48B5-AD5A-F1E30C4A0690}" destId="{B9CB3D79-48D9-47EF-A100-575921A14857}" srcOrd="0" destOrd="0" presId="urn:microsoft.com/office/officeart/2018/2/layout/IconLabelDescriptionList"/>
    <dgm:cxn modelId="{CEA574AB-3A6D-4589-B9CD-ED5D6F40EFDB}" type="presParOf" srcId="{93F28DBD-11B3-48B5-AD5A-F1E30C4A0690}" destId="{9A50F3BA-13AE-4136-98F3-ED9F98C813CF}" srcOrd="1" destOrd="0" presId="urn:microsoft.com/office/officeart/2018/2/layout/IconLabelDescriptionList"/>
    <dgm:cxn modelId="{BB4C78A2-2C06-4981-B38D-D24F4971B3A7}" type="presParOf" srcId="{93F28DBD-11B3-48B5-AD5A-F1E30C4A0690}" destId="{53D1ADD1-8EFC-4194-AC97-5DCE5C805CC6}" srcOrd="2" destOrd="0" presId="urn:microsoft.com/office/officeart/2018/2/layout/IconLabelDescriptionList"/>
    <dgm:cxn modelId="{3DF14EF7-1560-4D70-A981-E8B08D3269CF}" type="presParOf" srcId="{93F28DBD-11B3-48B5-AD5A-F1E30C4A0690}" destId="{02A6B34A-E48C-4E00-8A34-8D82BDB62C96}" srcOrd="3" destOrd="0" presId="urn:microsoft.com/office/officeart/2018/2/layout/IconLabelDescriptionList"/>
    <dgm:cxn modelId="{88DB568C-04FD-4F38-8C3B-3A6D932E05D1}" type="presParOf" srcId="{93F28DBD-11B3-48B5-AD5A-F1E30C4A0690}" destId="{F5D4C0BF-AAD1-4CC4-8A77-4D0FA7511173}" srcOrd="4" destOrd="0" presId="urn:microsoft.com/office/officeart/2018/2/layout/IconLabelDescriptionList"/>
    <dgm:cxn modelId="{C491E067-7F2A-4FE4-8286-8ECB3DC2178B}" type="presParOf" srcId="{5614909F-628B-43B6-8BF0-98396DDE2F6B}" destId="{1A40C920-9DB6-413B-8CFB-3319A1B6876F}" srcOrd="3" destOrd="0" presId="urn:microsoft.com/office/officeart/2018/2/layout/IconLabelDescriptionList"/>
    <dgm:cxn modelId="{0DF63E50-30BB-4030-8DEC-152CD8AF1A42}" type="presParOf" srcId="{5614909F-628B-43B6-8BF0-98396DDE2F6B}" destId="{8DB5CC4A-D2B2-470A-9709-1ED9727265BA}" srcOrd="4" destOrd="0" presId="urn:microsoft.com/office/officeart/2018/2/layout/IconLabelDescriptionList"/>
    <dgm:cxn modelId="{020BAD6E-6822-4899-8152-41A8C4FE9FA9}" type="presParOf" srcId="{8DB5CC4A-D2B2-470A-9709-1ED9727265BA}" destId="{DAC42A44-D6DF-4381-9A94-D555224A0F6F}" srcOrd="0" destOrd="0" presId="urn:microsoft.com/office/officeart/2018/2/layout/IconLabelDescriptionList"/>
    <dgm:cxn modelId="{AF6269AE-09B0-402D-8B20-31CDEB41B984}" type="presParOf" srcId="{8DB5CC4A-D2B2-470A-9709-1ED9727265BA}" destId="{B8FBFCBA-2524-4C36-8C19-87187F886A2C}" srcOrd="1" destOrd="0" presId="urn:microsoft.com/office/officeart/2018/2/layout/IconLabelDescriptionList"/>
    <dgm:cxn modelId="{ECF4FCA5-D7CC-43D2-BD8A-2B70393F5928}" type="presParOf" srcId="{8DB5CC4A-D2B2-470A-9709-1ED9727265BA}" destId="{998EB53B-A129-47C5-B98F-28EA71C375FC}" srcOrd="2" destOrd="0" presId="urn:microsoft.com/office/officeart/2018/2/layout/IconLabelDescriptionList"/>
    <dgm:cxn modelId="{7667B1A5-0528-4AE0-9739-67E6D5DB09E3}" type="presParOf" srcId="{8DB5CC4A-D2B2-470A-9709-1ED9727265BA}" destId="{0DFE54A6-9728-486A-B60F-AF4926692BAF}" srcOrd="3" destOrd="0" presId="urn:microsoft.com/office/officeart/2018/2/layout/IconLabelDescriptionList"/>
    <dgm:cxn modelId="{36642FF2-2562-48D8-94C4-6ACF9FAA4BCF}" type="presParOf" srcId="{8DB5CC4A-D2B2-470A-9709-1ED9727265BA}" destId="{184AF632-9DA2-486E-A1AA-FDF52DA90304}" srcOrd="4" destOrd="0" presId="urn:microsoft.com/office/officeart/2018/2/layout/IconLabelDescriptionList"/>
    <dgm:cxn modelId="{8CDFD476-5865-4E65-9DF4-74C80E41425E}" type="presParOf" srcId="{5614909F-628B-43B6-8BF0-98396DDE2F6B}" destId="{66EC7E78-6521-4081-AF98-9138D47DA717}" srcOrd="5" destOrd="0" presId="urn:microsoft.com/office/officeart/2018/2/layout/IconLabelDescriptionList"/>
    <dgm:cxn modelId="{FE838F50-A9BC-4344-9283-45BB0002F206}" type="presParOf" srcId="{5614909F-628B-43B6-8BF0-98396DDE2F6B}" destId="{DAC10A10-84F1-47FB-AB37-1EDB47A602B7}" srcOrd="6" destOrd="0" presId="urn:microsoft.com/office/officeart/2018/2/layout/IconLabelDescriptionList"/>
    <dgm:cxn modelId="{111296F7-6EF6-4B96-8C7D-EE0289381914}" type="presParOf" srcId="{DAC10A10-84F1-47FB-AB37-1EDB47A602B7}" destId="{6C56EC50-DF19-413C-97CE-F52ED943393E}" srcOrd="0" destOrd="0" presId="urn:microsoft.com/office/officeart/2018/2/layout/IconLabelDescriptionList"/>
    <dgm:cxn modelId="{687D0BDF-B543-4037-AB41-DF75D3D3FD32}" type="presParOf" srcId="{DAC10A10-84F1-47FB-AB37-1EDB47A602B7}" destId="{432CA9C0-7DAA-4D2F-85DF-AF838EB21747}" srcOrd="1" destOrd="0" presId="urn:microsoft.com/office/officeart/2018/2/layout/IconLabelDescriptionList"/>
    <dgm:cxn modelId="{42711A9C-EB73-4324-9B32-8D3B65039D8A}" type="presParOf" srcId="{DAC10A10-84F1-47FB-AB37-1EDB47A602B7}" destId="{4DBF4A6D-E1E7-4CB1-AEFA-A2691DC48E38}" srcOrd="2" destOrd="0" presId="urn:microsoft.com/office/officeart/2018/2/layout/IconLabelDescriptionList"/>
    <dgm:cxn modelId="{873170B0-71BE-4836-AE7A-3F7E28EA6E33}" type="presParOf" srcId="{DAC10A10-84F1-47FB-AB37-1EDB47A602B7}" destId="{92B65A3B-D275-445E-A85A-B745A2710AA7}" srcOrd="3" destOrd="0" presId="urn:microsoft.com/office/officeart/2018/2/layout/IconLabelDescriptionList"/>
    <dgm:cxn modelId="{B6BDF4F2-F403-494E-AB51-505B42E53346}" type="presParOf" srcId="{DAC10A10-84F1-47FB-AB37-1EDB47A602B7}" destId="{F4229CCC-C44F-4C14-BE2B-E8174754EB6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C64BD1-6F86-4DF2-A033-91CDB3F7437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520855-F54A-4603-B796-272B9AD581FD}">
      <dgm:prSet/>
      <dgm:spPr/>
      <dgm:t>
        <a:bodyPr/>
        <a:lstStyle/>
        <a:p>
          <a:r>
            <a:rPr lang="en-US"/>
            <a:t>Shop around</a:t>
          </a:r>
        </a:p>
      </dgm:t>
    </dgm:pt>
    <dgm:pt modelId="{F1084C1B-F68A-450C-B3E2-FFC8C6BFC8E2}" type="parTrans" cxnId="{CAD71A8D-D407-442A-83D6-180D0A944FCA}">
      <dgm:prSet/>
      <dgm:spPr/>
      <dgm:t>
        <a:bodyPr/>
        <a:lstStyle/>
        <a:p>
          <a:endParaRPr lang="en-US"/>
        </a:p>
      </dgm:t>
    </dgm:pt>
    <dgm:pt modelId="{CBE98237-1094-4A39-BE6C-CB73B8E69C65}" type="sibTrans" cxnId="{CAD71A8D-D407-442A-83D6-180D0A944FCA}">
      <dgm:prSet/>
      <dgm:spPr/>
      <dgm:t>
        <a:bodyPr/>
        <a:lstStyle/>
        <a:p>
          <a:endParaRPr lang="en-US"/>
        </a:p>
      </dgm:t>
    </dgm:pt>
    <dgm:pt modelId="{348B2AF8-0C8C-4BD9-9E34-7D19F55DEBB9}">
      <dgm:prSet/>
      <dgm:spPr/>
      <dgm:t>
        <a:bodyPr/>
        <a:lstStyle/>
        <a:p>
          <a:r>
            <a:rPr lang="en-US" dirty="0"/>
            <a:t>Insurers may offer different rates because they are attempting to create a book of business that will return the results that they project</a:t>
          </a:r>
        </a:p>
      </dgm:t>
    </dgm:pt>
    <dgm:pt modelId="{B3E7BC9F-88C7-4DC4-851B-0869E54B7AB0}" type="parTrans" cxnId="{4096C9EC-4131-4204-A2FA-DF50C9EB128F}">
      <dgm:prSet/>
      <dgm:spPr/>
      <dgm:t>
        <a:bodyPr/>
        <a:lstStyle/>
        <a:p>
          <a:endParaRPr lang="en-US"/>
        </a:p>
      </dgm:t>
    </dgm:pt>
    <dgm:pt modelId="{69B7AB82-6632-489F-951D-44411B26BD99}" type="sibTrans" cxnId="{4096C9EC-4131-4204-A2FA-DF50C9EB128F}">
      <dgm:prSet/>
      <dgm:spPr/>
      <dgm:t>
        <a:bodyPr/>
        <a:lstStyle/>
        <a:p>
          <a:endParaRPr lang="en-US"/>
        </a:p>
      </dgm:t>
    </dgm:pt>
    <dgm:pt modelId="{F8238589-9B6F-43DD-813F-EF8B08164792}">
      <dgm:prSet/>
      <dgm:spPr/>
      <dgm:t>
        <a:bodyPr/>
        <a:lstStyle/>
        <a:p>
          <a:r>
            <a:rPr lang="en-US" dirty="0"/>
            <a:t>Insurers might accept or reject individual risks not because of something wrong with that risk but because they need to diversify their book of business</a:t>
          </a:r>
        </a:p>
      </dgm:t>
    </dgm:pt>
    <dgm:pt modelId="{1A0A3CA6-00F6-477B-B1C3-69A5505EC6B6}" type="parTrans" cxnId="{161731F0-20AD-4D85-AD66-FB79D6A30AAC}">
      <dgm:prSet/>
      <dgm:spPr/>
      <dgm:t>
        <a:bodyPr/>
        <a:lstStyle/>
        <a:p>
          <a:endParaRPr lang="en-US"/>
        </a:p>
      </dgm:t>
    </dgm:pt>
    <dgm:pt modelId="{8EE27389-084B-422A-90D8-8EA91C56CD63}" type="sibTrans" cxnId="{161731F0-20AD-4D85-AD66-FB79D6A30AAC}">
      <dgm:prSet/>
      <dgm:spPr/>
      <dgm:t>
        <a:bodyPr/>
        <a:lstStyle/>
        <a:p>
          <a:endParaRPr lang="en-US"/>
        </a:p>
      </dgm:t>
    </dgm:pt>
    <dgm:pt modelId="{08826265-1818-4754-B51F-C8A229A21990}">
      <dgm:prSet/>
      <dgm:spPr/>
      <dgm:t>
        <a:bodyPr/>
        <a:lstStyle/>
        <a:p>
          <a:r>
            <a:rPr lang="en-US"/>
            <a:t>Understand Coverages under policies</a:t>
          </a:r>
        </a:p>
      </dgm:t>
    </dgm:pt>
    <dgm:pt modelId="{F294E959-846A-4CBB-A9D5-2452622A0ED8}" type="parTrans" cxnId="{190E8127-F909-4886-8CB9-217569D3236E}">
      <dgm:prSet/>
      <dgm:spPr/>
      <dgm:t>
        <a:bodyPr/>
        <a:lstStyle/>
        <a:p>
          <a:endParaRPr lang="en-US"/>
        </a:p>
      </dgm:t>
    </dgm:pt>
    <dgm:pt modelId="{AC978E34-8C72-4CC4-B678-EEF97C289D59}" type="sibTrans" cxnId="{190E8127-F909-4886-8CB9-217569D3236E}">
      <dgm:prSet/>
      <dgm:spPr/>
      <dgm:t>
        <a:bodyPr/>
        <a:lstStyle/>
        <a:p>
          <a:endParaRPr lang="en-US"/>
        </a:p>
      </dgm:t>
    </dgm:pt>
    <dgm:pt modelId="{FB908801-6449-4FF7-880C-147C60536DD9}" type="pres">
      <dgm:prSet presAssocID="{31C64BD1-6F86-4DF2-A033-91CDB3F74372}" presName="linear" presStyleCnt="0">
        <dgm:presLayoutVars>
          <dgm:animLvl val="lvl"/>
          <dgm:resizeHandles val="exact"/>
        </dgm:presLayoutVars>
      </dgm:prSet>
      <dgm:spPr/>
    </dgm:pt>
    <dgm:pt modelId="{BBA46343-1E26-4753-851E-F6787BC74BC7}" type="pres">
      <dgm:prSet presAssocID="{0C520855-F54A-4603-B796-272B9AD581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C0A2EB-B734-4EC7-9393-D4AAECD6898C}" type="pres">
      <dgm:prSet presAssocID="{0C520855-F54A-4603-B796-272B9AD581FD}" presName="childText" presStyleLbl="revTx" presStyleIdx="0" presStyleCnt="1">
        <dgm:presLayoutVars>
          <dgm:bulletEnabled val="1"/>
        </dgm:presLayoutVars>
      </dgm:prSet>
      <dgm:spPr/>
    </dgm:pt>
    <dgm:pt modelId="{DF809D1D-08F5-4ED7-A042-257A0F4B9191}" type="pres">
      <dgm:prSet presAssocID="{08826265-1818-4754-B51F-C8A229A2199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DC3FB0B-8E19-408B-89A1-3F3B735B9830}" type="presOf" srcId="{08826265-1818-4754-B51F-C8A229A21990}" destId="{DF809D1D-08F5-4ED7-A042-257A0F4B9191}" srcOrd="0" destOrd="0" presId="urn:microsoft.com/office/officeart/2005/8/layout/vList2"/>
    <dgm:cxn modelId="{190E8127-F909-4886-8CB9-217569D3236E}" srcId="{31C64BD1-6F86-4DF2-A033-91CDB3F74372}" destId="{08826265-1818-4754-B51F-C8A229A21990}" srcOrd="1" destOrd="0" parTransId="{F294E959-846A-4CBB-A9D5-2452622A0ED8}" sibTransId="{AC978E34-8C72-4CC4-B678-EEF97C289D59}"/>
    <dgm:cxn modelId="{CAD71A8D-D407-442A-83D6-180D0A944FCA}" srcId="{31C64BD1-6F86-4DF2-A033-91CDB3F74372}" destId="{0C520855-F54A-4603-B796-272B9AD581FD}" srcOrd="0" destOrd="0" parTransId="{F1084C1B-F68A-450C-B3E2-FFC8C6BFC8E2}" sibTransId="{CBE98237-1094-4A39-BE6C-CB73B8E69C65}"/>
    <dgm:cxn modelId="{5D330E9F-D406-410B-914B-CE0D282BA50E}" type="presOf" srcId="{348B2AF8-0C8C-4BD9-9E34-7D19F55DEBB9}" destId="{21C0A2EB-B734-4EC7-9393-D4AAECD6898C}" srcOrd="0" destOrd="0" presId="urn:microsoft.com/office/officeart/2005/8/layout/vList2"/>
    <dgm:cxn modelId="{0D47979F-A450-4C67-81CB-40619D341775}" type="presOf" srcId="{F8238589-9B6F-43DD-813F-EF8B08164792}" destId="{21C0A2EB-B734-4EC7-9393-D4AAECD6898C}" srcOrd="0" destOrd="1" presId="urn:microsoft.com/office/officeart/2005/8/layout/vList2"/>
    <dgm:cxn modelId="{A205AFD5-6802-4C3C-A5B8-95E78B58EB8A}" type="presOf" srcId="{31C64BD1-6F86-4DF2-A033-91CDB3F74372}" destId="{FB908801-6449-4FF7-880C-147C60536DD9}" srcOrd="0" destOrd="0" presId="urn:microsoft.com/office/officeart/2005/8/layout/vList2"/>
    <dgm:cxn modelId="{4096C9EC-4131-4204-A2FA-DF50C9EB128F}" srcId="{0C520855-F54A-4603-B796-272B9AD581FD}" destId="{348B2AF8-0C8C-4BD9-9E34-7D19F55DEBB9}" srcOrd="0" destOrd="0" parTransId="{B3E7BC9F-88C7-4DC4-851B-0869E54B7AB0}" sibTransId="{69B7AB82-6632-489F-951D-44411B26BD99}"/>
    <dgm:cxn modelId="{161731F0-20AD-4D85-AD66-FB79D6A30AAC}" srcId="{0C520855-F54A-4603-B796-272B9AD581FD}" destId="{F8238589-9B6F-43DD-813F-EF8B08164792}" srcOrd="1" destOrd="0" parTransId="{1A0A3CA6-00F6-477B-B1C3-69A5505EC6B6}" sibTransId="{8EE27389-084B-422A-90D8-8EA91C56CD63}"/>
    <dgm:cxn modelId="{1A70A5FA-658C-40B1-A93D-2084810F4B03}" type="presOf" srcId="{0C520855-F54A-4603-B796-272B9AD581FD}" destId="{BBA46343-1E26-4753-851E-F6787BC74BC7}" srcOrd="0" destOrd="0" presId="urn:microsoft.com/office/officeart/2005/8/layout/vList2"/>
    <dgm:cxn modelId="{4A984B11-AD43-4C2A-96BA-CA432F7598AF}" type="presParOf" srcId="{FB908801-6449-4FF7-880C-147C60536DD9}" destId="{BBA46343-1E26-4753-851E-F6787BC74BC7}" srcOrd="0" destOrd="0" presId="urn:microsoft.com/office/officeart/2005/8/layout/vList2"/>
    <dgm:cxn modelId="{12233BD8-E43B-4AAE-876E-45A6EA6FE90C}" type="presParOf" srcId="{FB908801-6449-4FF7-880C-147C60536DD9}" destId="{21C0A2EB-B734-4EC7-9393-D4AAECD6898C}" srcOrd="1" destOrd="0" presId="urn:microsoft.com/office/officeart/2005/8/layout/vList2"/>
    <dgm:cxn modelId="{2ACF8488-724C-4501-A265-5610EA09C827}" type="presParOf" srcId="{FB908801-6449-4FF7-880C-147C60536DD9}" destId="{DF809D1D-08F5-4ED7-A042-257A0F4B91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89870C-C745-4DD1-8F9E-C2A33BDBCB8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809D4CE-1112-4198-85C8-BDB90930F2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Insurers will continue to use data and AI to attempt to get the most accurate rate for risk</a:t>
          </a:r>
        </a:p>
      </dgm:t>
    </dgm:pt>
    <dgm:pt modelId="{AA4CC31A-56BA-478B-BE8C-7A70C258D367}" type="parTrans" cxnId="{432CF6AD-F232-4A3A-BB50-2DDC9F2CE569}">
      <dgm:prSet/>
      <dgm:spPr/>
      <dgm:t>
        <a:bodyPr/>
        <a:lstStyle/>
        <a:p>
          <a:endParaRPr lang="en-US"/>
        </a:p>
      </dgm:t>
    </dgm:pt>
    <dgm:pt modelId="{64A2FA81-DF9E-4818-86FB-4C4DED8EF587}" type="sibTrans" cxnId="{432CF6AD-F232-4A3A-BB50-2DDC9F2CE569}">
      <dgm:prSet/>
      <dgm:spPr/>
      <dgm:t>
        <a:bodyPr/>
        <a:lstStyle/>
        <a:p>
          <a:endParaRPr lang="en-US"/>
        </a:p>
      </dgm:t>
    </dgm:pt>
    <dgm:pt modelId="{1BE691C7-8AFD-4964-8B88-DB7F3B01F0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New data collection </a:t>
          </a:r>
        </a:p>
      </dgm:t>
    </dgm:pt>
    <dgm:pt modelId="{9B559F77-4103-4692-B578-F87939B3A49F}" type="parTrans" cxnId="{191DBE0D-C1C1-47BE-B121-306471056F70}">
      <dgm:prSet/>
      <dgm:spPr/>
      <dgm:t>
        <a:bodyPr/>
        <a:lstStyle/>
        <a:p>
          <a:endParaRPr lang="en-US"/>
        </a:p>
      </dgm:t>
    </dgm:pt>
    <dgm:pt modelId="{9F061027-BB9C-4B04-BD87-B4E2984238C7}" type="sibTrans" cxnId="{191DBE0D-C1C1-47BE-B121-306471056F70}">
      <dgm:prSet/>
      <dgm:spPr/>
      <dgm:t>
        <a:bodyPr/>
        <a:lstStyle/>
        <a:p>
          <a:endParaRPr lang="en-US"/>
        </a:p>
      </dgm:t>
    </dgm:pt>
    <dgm:pt modelId="{58BA6715-8ECF-4E8A-A41E-2CC0E24AF4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Reward resiliency efforts – possible higher premium for owners that do not maintain properties</a:t>
          </a:r>
        </a:p>
      </dgm:t>
    </dgm:pt>
    <dgm:pt modelId="{479FEA79-EC19-4F6A-A22B-24F215D2C4E7}" type="parTrans" cxnId="{90109175-D705-442A-867B-940302AFF5D0}">
      <dgm:prSet/>
      <dgm:spPr/>
      <dgm:t>
        <a:bodyPr/>
        <a:lstStyle/>
        <a:p>
          <a:endParaRPr lang="en-US"/>
        </a:p>
      </dgm:t>
    </dgm:pt>
    <dgm:pt modelId="{4E1E8237-27AD-4C9F-BC59-3F650484B48E}" type="sibTrans" cxnId="{90109175-D705-442A-867B-940302AFF5D0}">
      <dgm:prSet/>
      <dgm:spPr/>
      <dgm:t>
        <a:bodyPr/>
        <a:lstStyle/>
        <a:p>
          <a:endParaRPr lang="en-US"/>
        </a:p>
      </dgm:t>
    </dgm:pt>
    <dgm:pt modelId="{B4015CCC-4475-47C7-A3FF-C11EA6A96492}" type="pres">
      <dgm:prSet presAssocID="{E189870C-C745-4DD1-8F9E-C2A33BDBCB88}" presName="root" presStyleCnt="0">
        <dgm:presLayoutVars>
          <dgm:dir/>
          <dgm:resizeHandles val="exact"/>
        </dgm:presLayoutVars>
      </dgm:prSet>
      <dgm:spPr/>
    </dgm:pt>
    <dgm:pt modelId="{26DC1021-8E41-49E0-966B-F89E46EF8FEB}" type="pres">
      <dgm:prSet presAssocID="{4809D4CE-1112-4198-85C8-BDB90930F2D8}" presName="compNode" presStyleCnt="0"/>
      <dgm:spPr/>
    </dgm:pt>
    <dgm:pt modelId="{01B7F67D-739B-4E5E-802A-348136A79105}" type="pres">
      <dgm:prSet presAssocID="{4809D4CE-1112-4198-85C8-BDB90930F2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9C94A4D-EC81-43E1-8027-40DA88B864A6}" type="pres">
      <dgm:prSet presAssocID="{4809D4CE-1112-4198-85C8-BDB90930F2D8}" presName="iconSpace" presStyleCnt="0"/>
      <dgm:spPr/>
    </dgm:pt>
    <dgm:pt modelId="{127A7181-AA2B-40F4-8B37-535058B8B096}" type="pres">
      <dgm:prSet presAssocID="{4809D4CE-1112-4198-85C8-BDB90930F2D8}" presName="parTx" presStyleLbl="revTx" presStyleIdx="0" presStyleCnt="6">
        <dgm:presLayoutVars>
          <dgm:chMax val="0"/>
          <dgm:chPref val="0"/>
        </dgm:presLayoutVars>
      </dgm:prSet>
      <dgm:spPr/>
    </dgm:pt>
    <dgm:pt modelId="{C9F749F7-712A-47F3-AB93-742B2394AFF8}" type="pres">
      <dgm:prSet presAssocID="{4809D4CE-1112-4198-85C8-BDB90930F2D8}" presName="txSpace" presStyleCnt="0"/>
      <dgm:spPr/>
    </dgm:pt>
    <dgm:pt modelId="{17B528EA-FD62-4709-998B-E52EF6E2CEB7}" type="pres">
      <dgm:prSet presAssocID="{4809D4CE-1112-4198-85C8-BDB90930F2D8}" presName="desTx" presStyleLbl="revTx" presStyleIdx="1" presStyleCnt="6">
        <dgm:presLayoutVars/>
      </dgm:prSet>
      <dgm:spPr/>
    </dgm:pt>
    <dgm:pt modelId="{13143927-8315-476B-BD3C-60AD464DCAC8}" type="pres">
      <dgm:prSet presAssocID="{64A2FA81-DF9E-4818-86FB-4C4DED8EF587}" presName="sibTrans" presStyleCnt="0"/>
      <dgm:spPr/>
    </dgm:pt>
    <dgm:pt modelId="{E1415123-D298-4BA5-B530-EFC027D929DD}" type="pres">
      <dgm:prSet presAssocID="{1BE691C7-8AFD-4964-8B88-DB7F3B01F0C2}" presName="compNode" presStyleCnt="0"/>
      <dgm:spPr/>
    </dgm:pt>
    <dgm:pt modelId="{6D95453D-1941-4790-AA61-C1873CEC59B3}" type="pres">
      <dgm:prSet presAssocID="{1BE691C7-8AFD-4964-8B88-DB7F3B01F0C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246B233E-726B-4437-8B02-DE124A2BCA8B}" type="pres">
      <dgm:prSet presAssocID="{1BE691C7-8AFD-4964-8B88-DB7F3B01F0C2}" presName="iconSpace" presStyleCnt="0"/>
      <dgm:spPr/>
    </dgm:pt>
    <dgm:pt modelId="{F5DFAF45-F662-49CA-B63A-D0E3C0889075}" type="pres">
      <dgm:prSet presAssocID="{1BE691C7-8AFD-4964-8B88-DB7F3B01F0C2}" presName="parTx" presStyleLbl="revTx" presStyleIdx="2" presStyleCnt="6">
        <dgm:presLayoutVars>
          <dgm:chMax val="0"/>
          <dgm:chPref val="0"/>
        </dgm:presLayoutVars>
      </dgm:prSet>
      <dgm:spPr/>
    </dgm:pt>
    <dgm:pt modelId="{642C9937-C320-4A11-AC0A-6A8C392313E1}" type="pres">
      <dgm:prSet presAssocID="{1BE691C7-8AFD-4964-8B88-DB7F3B01F0C2}" presName="txSpace" presStyleCnt="0"/>
      <dgm:spPr/>
    </dgm:pt>
    <dgm:pt modelId="{AC144431-41AA-4A90-A440-51FF0133DFDE}" type="pres">
      <dgm:prSet presAssocID="{1BE691C7-8AFD-4964-8B88-DB7F3B01F0C2}" presName="desTx" presStyleLbl="revTx" presStyleIdx="3" presStyleCnt="6">
        <dgm:presLayoutVars/>
      </dgm:prSet>
      <dgm:spPr/>
    </dgm:pt>
    <dgm:pt modelId="{93E59272-D159-49C1-956D-A20B3F1C7A3B}" type="pres">
      <dgm:prSet presAssocID="{9F061027-BB9C-4B04-BD87-B4E2984238C7}" presName="sibTrans" presStyleCnt="0"/>
      <dgm:spPr/>
    </dgm:pt>
    <dgm:pt modelId="{F5F4F7F1-004F-4410-B99C-2C99E0094866}" type="pres">
      <dgm:prSet presAssocID="{58BA6715-8ECF-4E8A-A41E-2CC0E24AF41A}" presName="compNode" presStyleCnt="0"/>
      <dgm:spPr/>
    </dgm:pt>
    <dgm:pt modelId="{2E3DB4C8-18A8-4D4E-B9F3-ED10DA25D72B}" type="pres">
      <dgm:prSet presAssocID="{58BA6715-8ECF-4E8A-A41E-2CC0E24AF41A}" presName="iconRect" presStyleLbl="node1" presStyleIdx="2" presStyleCnt="3"/>
      <dgm:spPr/>
    </dgm:pt>
    <dgm:pt modelId="{A87D0337-CFE4-4035-A65D-CA14AFF64E99}" type="pres">
      <dgm:prSet presAssocID="{58BA6715-8ECF-4E8A-A41E-2CC0E24AF41A}" presName="iconSpace" presStyleCnt="0"/>
      <dgm:spPr/>
    </dgm:pt>
    <dgm:pt modelId="{FC52710A-D459-4463-94A7-DAB7F832B4E8}" type="pres">
      <dgm:prSet presAssocID="{58BA6715-8ECF-4E8A-A41E-2CC0E24AF41A}" presName="parTx" presStyleLbl="revTx" presStyleIdx="4" presStyleCnt="6">
        <dgm:presLayoutVars>
          <dgm:chMax val="0"/>
          <dgm:chPref val="0"/>
        </dgm:presLayoutVars>
      </dgm:prSet>
      <dgm:spPr/>
    </dgm:pt>
    <dgm:pt modelId="{6914481F-F7F9-4237-8907-F2265D476AD0}" type="pres">
      <dgm:prSet presAssocID="{58BA6715-8ECF-4E8A-A41E-2CC0E24AF41A}" presName="txSpace" presStyleCnt="0"/>
      <dgm:spPr/>
    </dgm:pt>
    <dgm:pt modelId="{73FB344F-7196-441D-94FE-36EECC9E6EB6}" type="pres">
      <dgm:prSet presAssocID="{58BA6715-8ECF-4E8A-A41E-2CC0E24AF41A}" presName="desTx" presStyleLbl="revTx" presStyleIdx="5" presStyleCnt="6">
        <dgm:presLayoutVars/>
      </dgm:prSet>
      <dgm:spPr/>
    </dgm:pt>
  </dgm:ptLst>
  <dgm:cxnLst>
    <dgm:cxn modelId="{191DBE0D-C1C1-47BE-B121-306471056F70}" srcId="{E189870C-C745-4DD1-8F9E-C2A33BDBCB88}" destId="{1BE691C7-8AFD-4964-8B88-DB7F3B01F0C2}" srcOrd="1" destOrd="0" parTransId="{9B559F77-4103-4692-B578-F87939B3A49F}" sibTransId="{9F061027-BB9C-4B04-BD87-B4E2984238C7}"/>
    <dgm:cxn modelId="{162EAF1E-F73B-435C-84B5-8C527BEFEB44}" type="presOf" srcId="{4809D4CE-1112-4198-85C8-BDB90930F2D8}" destId="{127A7181-AA2B-40F4-8B37-535058B8B096}" srcOrd="0" destOrd="0" presId="urn:microsoft.com/office/officeart/2018/5/layout/CenteredIconLabelDescriptionList"/>
    <dgm:cxn modelId="{90109175-D705-442A-867B-940302AFF5D0}" srcId="{E189870C-C745-4DD1-8F9E-C2A33BDBCB88}" destId="{58BA6715-8ECF-4E8A-A41E-2CC0E24AF41A}" srcOrd="2" destOrd="0" parTransId="{479FEA79-EC19-4F6A-A22B-24F215D2C4E7}" sibTransId="{4E1E8237-27AD-4C9F-BC59-3F650484B48E}"/>
    <dgm:cxn modelId="{EBEC3C80-1212-4D44-988F-129B46C4843A}" type="presOf" srcId="{1BE691C7-8AFD-4964-8B88-DB7F3B01F0C2}" destId="{F5DFAF45-F662-49CA-B63A-D0E3C0889075}" srcOrd="0" destOrd="0" presId="urn:microsoft.com/office/officeart/2018/5/layout/CenteredIconLabelDescriptionList"/>
    <dgm:cxn modelId="{5C8BAC84-FBDD-4D27-8281-8B400D4E9FB3}" type="presOf" srcId="{58BA6715-8ECF-4E8A-A41E-2CC0E24AF41A}" destId="{FC52710A-D459-4463-94A7-DAB7F832B4E8}" srcOrd="0" destOrd="0" presId="urn:microsoft.com/office/officeart/2018/5/layout/CenteredIconLabelDescriptionList"/>
    <dgm:cxn modelId="{432CF6AD-F232-4A3A-BB50-2DDC9F2CE569}" srcId="{E189870C-C745-4DD1-8F9E-C2A33BDBCB88}" destId="{4809D4CE-1112-4198-85C8-BDB90930F2D8}" srcOrd="0" destOrd="0" parTransId="{AA4CC31A-56BA-478B-BE8C-7A70C258D367}" sibTransId="{64A2FA81-DF9E-4818-86FB-4C4DED8EF587}"/>
    <dgm:cxn modelId="{AEC05AFB-1792-4C99-84C3-74A84C2C95F0}" type="presOf" srcId="{E189870C-C745-4DD1-8F9E-C2A33BDBCB88}" destId="{B4015CCC-4475-47C7-A3FF-C11EA6A96492}" srcOrd="0" destOrd="0" presId="urn:microsoft.com/office/officeart/2018/5/layout/CenteredIconLabelDescriptionList"/>
    <dgm:cxn modelId="{93CC0224-8525-4521-AF9B-74A28103078B}" type="presParOf" srcId="{B4015CCC-4475-47C7-A3FF-C11EA6A96492}" destId="{26DC1021-8E41-49E0-966B-F89E46EF8FEB}" srcOrd="0" destOrd="0" presId="urn:microsoft.com/office/officeart/2018/5/layout/CenteredIconLabelDescriptionList"/>
    <dgm:cxn modelId="{DFE10ADC-D89F-4BE9-9A3A-A3FEF373DDE9}" type="presParOf" srcId="{26DC1021-8E41-49E0-966B-F89E46EF8FEB}" destId="{01B7F67D-739B-4E5E-802A-348136A79105}" srcOrd="0" destOrd="0" presId="urn:microsoft.com/office/officeart/2018/5/layout/CenteredIconLabelDescriptionList"/>
    <dgm:cxn modelId="{7F15E282-1616-456C-B002-8CAA094AB94B}" type="presParOf" srcId="{26DC1021-8E41-49E0-966B-F89E46EF8FEB}" destId="{69C94A4D-EC81-43E1-8027-40DA88B864A6}" srcOrd="1" destOrd="0" presId="urn:microsoft.com/office/officeart/2018/5/layout/CenteredIconLabelDescriptionList"/>
    <dgm:cxn modelId="{ACD4F5C5-B983-463A-88BB-26F6AF0B3F18}" type="presParOf" srcId="{26DC1021-8E41-49E0-966B-F89E46EF8FEB}" destId="{127A7181-AA2B-40F4-8B37-535058B8B096}" srcOrd="2" destOrd="0" presId="urn:microsoft.com/office/officeart/2018/5/layout/CenteredIconLabelDescriptionList"/>
    <dgm:cxn modelId="{98886D54-C5F3-48D6-9ED0-5A7F7CB95D64}" type="presParOf" srcId="{26DC1021-8E41-49E0-966B-F89E46EF8FEB}" destId="{C9F749F7-712A-47F3-AB93-742B2394AFF8}" srcOrd="3" destOrd="0" presId="urn:microsoft.com/office/officeart/2018/5/layout/CenteredIconLabelDescriptionList"/>
    <dgm:cxn modelId="{424283A5-08FF-49C5-8682-05DE8559BDCB}" type="presParOf" srcId="{26DC1021-8E41-49E0-966B-F89E46EF8FEB}" destId="{17B528EA-FD62-4709-998B-E52EF6E2CEB7}" srcOrd="4" destOrd="0" presId="urn:microsoft.com/office/officeart/2018/5/layout/CenteredIconLabelDescriptionList"/>
    <dgm:cxn modelId="{C5E90BFC-F3CC-4DD4-A441-D7A88B41883F}" type="presParOf" srcId="{B4015CCC-4475-47C7-A3FF-C11EA6A96492}" destId="{13143927-8315-476B-BD3C-60AD464DCAC8}" srcOrd="1" destOrd="0" presId="urn:microsoft.com/office/officeart/2018/5/layout/CenteredIconLabelDescriptionList"/>
    <dgm:cxn modelId="{8ADA8946-E844-4E15-AF49-0BFBDBFE7C50}" type="presParOf" srcId="{B4015CCC-4475-47C7-A3FF-C11EA6A96492}" destId="{E1415123-D298-4BA5-B530-EFC027D929DD}" srcOrd="2" destOrd="0" presId="urn:microsoft.com/office/officeart/2018/5/layout/CenteredIconLabelDescriptionList"/>
    <dgm:cxn modelId="{F8BD4F1F-D196-4F24-B36F-4A21DF8DF7D2}" type="presParOf" srcId="{E1415123-D298-4BA5-B530-EFC027D929DD}" destId="{6D95453D-1941-4790-AA61-C1873CEC59B3}" srcOrd="0" destOrd="0" presId="urn:microsoft.com/office/officeart/2018/5/layout/CenteredIconLabelDescriptionList"/>
    <dgm:cxn modelId="{355E671F-B408-43D7-B0F7-BB13C3ABD99B}" type="presParOf" srcId="{E1415123-D298-4BA5-B530-EFC027D929DD}" destId="{246B233E-726B-4437-8B02-DE124A2BCA8B}" srcOrd="1" destOrd="0" presId="urn:microsoft.com/office/officeart/2018/5/layout/CenteredIconLabelDescriptionList"/>
    <dgm:cxn modelId="{D8BA185A-B1EE-4F7A-8CB7-FC99D9B60147}" type="presParOf" srcId="{E1415123-D298-4BA5-B530-EFC027D929DD}" destId="{F5DFAF45-F662-49CA-B63A-D0E3C0889075}" srcOrd="2" destOrd="0" presId="urn:microsoft.com/office/officeart/2018/5/layout/CenteredIconLabelDescriptionList"/>
    <dgm:cxn modelId="{95525EBE-501F-4F61-B2B1-D48927732640}" type="presParOf" srcId="{E1415123-D298-4BA5-B530-EFC027D929DD}" destId="{642C9937-C320-4A11-AC0A-6A8C392313E1}" srcOrd="3" destOrd="0" presId="urn:microsoft.com/office/officeart/2018/5/layout/CenteredIconLabelDescriptionList"/>
    <dgm:cxn modelId="{77D8DD1E-65F2-4767-87C9-08C59D169EA5}" type="presParOf" srcId="{E1415123-D298-4BA5-B530-EFC027D929DD}" destId="{AC144431-41AA-4A90-A440-51FF0133DFDE}" srcOrd="4" destOrd="0" presId="urn:microsoft.com/office/officeart/2018/5/layout/CenteredIconLabelDescriptionList"/>
    <dgm:cxn modelId="{BDBA4DC7-298B-40A2-9762-7F55B5BE1654}" type="presParOf" srcId="{B4015CCC-4475-47C7-A3FF-C11EA6A96492}" destId="{93E59272-D159-49C1-956D-A20B3F1C7A3B}" srcOrd="3" destOrd="0" presId="urn:microsoft.com/office/officeart/2018/5/layout/CenteredIconLabelDescriptionList"/>
    <dgm:cxn modelId="{28BF4A49-2B4A-4006-84B4-9E355EAC325F}" type="presParOf" srcId="{B4015CCC-4475-47C7-A3FF-C11EA6A96492}" destId="{F5F4F7F1-004F-4410-B99C-2C99E0094866}" srcOrd="4" destOrd="0" presId="urn:microsoft.com/office/officeart/2018/5/layout/CenteredIconLabelDescriptionList"/>
    <dgm:cxn modelId="{50BF8574-C27A-4982-B5AE-9C4B98ABA095}" type="presParOf" srcId="{F5F4F7F1-004F-4410-B99C-2C99E0094866}" destId="{2E3DB4C8-18A8-4D4E-B9F3-ED10DA25D72B}" srcOrd="0" destOrd="0" presId="urn:microsoft.com/office/officeart/2018/5/layout/CenteredIconLabelDescriptionList"/>
    <dgm:cxn modelId="{E2616B1B-8BF4-45F5-899A-B6902D8BCB49}" type="presParOf" srcId="{F5F4F7F1-004F-4410-B99C-2C99E0094866}" destId="{A87D0337-CFE4-4035-A65D-CA14AFF64E99}" srcOrd="1" destOrd="0" presId="urn:microsoft.com/office/officeart/2018/5/layout/CenteredIconLabelDescriptionList"/>
    <dgm:cxn modelId="{E51F1A06-2D85-4604-AC12-4C9E8C75B59F}" type="presParOf" srcId="{F5F4F7F1-004F-4410-B99C-2C99E0094866}" destId="{FC52710A-D459-4463-94A7-DAB7F832B4E8}" srcOrd="2" destOrd="0" presId="urn:microsoft.com/office/officeart/2018/5/layout/CenteredIconLabelDescriptionList"/>
    <dgm:cxn modelId="{6C3FC472-0925-4A44-9CAB-3361AC4EDD9B}" type="presParOf" srcId="{F5F4F7F1-004F-4410-B99C-2C99E0094866}" destId="{6914481F-F7F9-4237-8907-F2265D476AD0}" srcOrd="3" destOrd="0" presId="urn:microsoft.com/office/officeart/2018/5/layout/CenteredIconLabelDescriptionList"/>
    <dgm:cxn modelId="{F366797E-3CBE-4C93-A8AD-4D8E315ADCE9}" type="presParOf" srcId="{F5F4F7F1-004F-4410-B99C-2C99E0094866}" destId="{73FB344F-7196-441D-94FE-36EECC9E6EB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3A3D2-3AA6-41BC-8B25-9D17883D5C15}">
      <dsp:nvSpPr>
        <dsp:cNvPr id="0" name=""/>
        <dsp:cNvSpPr/>
      </dsp:nvSpPr>
      <dsp:spPr>
        <a:xfrm>
          <a:off x="0" y="568309"/>
          <a:ext cx="6666833" cy="27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41528" rIns="51742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20 licensed insurance </a:t>
          </a:r>
          <a:r>
            <a:rPr lang="en-US" sz="2600" kern="1200"/>
            <a:t>groups writing </a:t>
          </a:r>
          <a:r>
            <a:rPr lang="en-US" sz="2600" kern="1200" dirty="0"/>
            <a:t>greater than 1% of the Rhode Island market (92%)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Surplus lines insurers (4%)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FAIR Plan (4%)</a:t>
          </a:r>
        </a:p>
      </dsp:txBody>
      <dsp:txXfrm>
        <a:off x="0" y="568309"/>
        <a:ext cx="6666833" cy="2702700"/>
      </dsp:txXfrm>
    </dsp:sp>
    <dsp:sp modelId="{51739D87-7BA0-4186-9410-85E77DEC65C5}">
      <dsp:nvSpPr>
        <dsp:cNvPr id="0" name=""/>
        <dsp:cNvSpPr/>
      </dsp:nvSpPr>
      <dsp:spPr>
        <a:xfrm>
          <a:off x="333341" y="184549"/>
          <a:ext cx="4666783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Availability</a:t>
          </a:r>
        </a:p>
      </dsp:txBody>
      <dsp:txXfrm>
        <a:off x="370808" y="222016"/>
        <a:ext cx="4591849" cy="692586"/>
      </dsp:txXfrm>
    </dsp:sp>
    <dsp:sp modelId="{6BF51D81-171D-44E1-84FA-455C2F97E92B}">
      <dsp:nvSpPr>
        <dsp:cNvPr id="0" name=""/>
        <dsp:cNvSpPr/>
      </dsp:nvSpPr>
      <dsp:spPr>
        <a:xfrm>
          <a:off x="0" y="3795170"/>
          <a:ext cx="6666833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41528" rIns="51742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Rates have been increasing but not at the same pace as some other states</a:t>
          </a:r>
        </a:p>
      </dsp:txBody>
      <dsp:txXfrm>
        <a:off x="0" y="3795170"/>
        <a:ext cx="6666833" cy="1474200"/>
      </dsp:txXfrm>
    </dsp:sp>
    <dsp:sp modelId="{3691AC00-04A6-4F3C-BE64-90C5DF8EFA13}">
      <dsp:nvSpPr>
        <dsp:cNvPr id="0" name=""/>
        <dsp:cNvSpPr/>
      </dsp:nvSpPr>
      <dsp:spPr>
        <a:xfrm>
          <a:off x="333341" y="3411410"/>
          <a:ext cx="4666783" cy="76752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Affordability</a:t>
          </a:r>
        </a:p>
      </dsp:txBody>
      <dsp:txXfrm>
        <a:off x="370808" y="3448877"/>
        <a:ext cx="4591849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FBBC5-9406-4E3C-A9DB-B09FC2C0C51F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4FFCD-C6D0-4EC0-B67A-3341A0E753E4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 rates charged by licensed insurers must be filed and approved by DBR</a:t>
          </a:r>
        </a:p>
      </dsp:txBody>
      <dsp:txXfrm>
        <a:off x="1228411" y="621955"/>
        <a:ext cx="1919362" cy="1919362"/>
      </dsp:txXfrm>
    </dsp:sp>
    <dsp:sp modelId="{19E2FE96-837A-423C-AC7F-0731DC96AABC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Rate filings are calculated by making projections on the overall losses that will be paid out</a:t>
          </a:r>
        </a:p>
      </dsp:txBody>
      <dsp:txXfrm>
        <a:off x="3519058" y="621955"/>
        <a:ext cx="1919362" cy="1919362"/>
      </dsp:txXfrm>
    </dsp:sp>
    <dsp:sp modelId="{A3BB6417-116A-4FA6-B983-6872C8F86BA9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Large rate increases (over 25%) we may require the insurer to implement over a number of years</a:t>
          </a:r>
        </a:p>
      </dsp:txBody>
      <dsp:txXfrm>
        <a:off x="1228411" y="2912601"/>
        <a:ext cx="1919362" cy="1919362"/>
      </dsp:txXfrm>
    </dsp:sp>
    <dsp:sp modelId="{1DC8B691-E1A5-46F2-B916-D3B0F84975C3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Profit margin not allowed higher than 10%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insurer projection is wrong it cannot recoup prior losses in future rates</a:t>
          </a:r>
        </a:p>
      </dsp:txBody>
      <dsp:txXfrm>
        <a:off x="3519058" y="2912601"/>
        <a:ext cx="1919362" cy="191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F38D1-E58B-440D-B585-033EB4829E43}">
      <dsp:nvSpPr>
        <dsp:cNvPr id="0" name=""/>
        <dsp:cNvSpPr/>
      </dsp:nvSpPr>
      <dsp:spPr>
        <a:xfrm>
          <a:off x="0" y="371547"/>
          <a:ext cx="6666833" cy="3373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37388" rIns="51742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Flood is excluded from every licensed insurer’s property policy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Lender might tell you that you do not “need” flood insurance – what they mean is that you are not in a flood plane, so you are not </a:t>
          </a:r>
          <a:r>
            <a:rPr lang="en-US" sz="2100" i="1" kern="1200" dirty="0"/>
            <a:t>required</a:t>
          </a:r>
          <a:r>
            <a:rPr lang="en-US" sz="2100" kern="1200" dirty="0"/>
            <a:t> to buy it by federal law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If you do not buy a </a:t>
          </a:r>
          <a:r>
            <a:rPr lang="en-US" sz="2100" i="1" kern="1200" dirty="0"/>
            <a:t>separate</a:t>
          </a:r>
          <a:r>
            <a:rPr lang="en-US" sz="2100" kern="1200" dirty="0"/>
            <a:t> flood policy you will not be covered by insurance in the event of a flood</a:t>
          </a:r>
        </a:p>
      </dsp:txBody>
      <dsp:txXfrm>
        <a:off x="0" y="371547"/>
        <a:ext cx="6666833" cy="3373650"/>
      </dsp:txXfrm>
    </dsp:sp>
    <dsp:sp modelId="{A109D9A9-F23F-4BC8-A4F0-C26052F144C6}">
      <dsp:nvSpPr>
        <dsp:cNvPr id="0" name=""/>
        <dsp:cNvSpPr/>
      </dsp:nvSpPr>
      <dsp:spPr>
        <a:xfrm>
          <a:off x="333341" y="61587"/>
          <a:ext cx="5341553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Very important to read your policy when you receive it, not after a loss occurs</a:t>
          </a:r>
        </a:p>
      </dsp:txBody>
      <dsp:txXfrm>
        <a:off x="363603" y="91849"/>
        <a:ext cx="5281029" cy="559396"/>
      </dsp:txXfrm>
    </dsp:sp>
    <dsp:sp modelId="{957B0307-7FAE-4BBA-B4F4-568694494878}">
      <dsp:nvSpPr>
        <dsp:cNvPr id="0" name=""/>
        <dsp:cNvSpPr/>
      </dsp:nvSpPr>
      <dsp:spPr>
        <a:xfrm>
          <a:off x="0" y="4168557"/>
          <a:ext cx="6666833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37388" rIns="51742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Cosmetic only exclusion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Actual Cash Value for older roofs</a:t>
          </a:r>
        </a:p>
      </dsp:txBody>
      <dsp:txXfrm>
        <a:off x="0" y="4168557"/>
        <a:ext cx="6666833" cy="1223775"/>
      </dsp:txXfrm>
    </dsp:sp>
    <dsp:sp modelId="{9335387D-966B-41EB-AC21-B66F24DA74E5}">
      <dsp:nvSpPr>
        <dsp:cNvPr id="0" name=""/>
        <dsp:cNvSpPr/>
      </dsp:nvSpPr>
      <dsp:spPr>
        <a:xfrm>
          <a:off x="333341" y="3858597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 types of exclusions</a:t>
          </a:r>
        </a:p>
      </dsp:txBody>
      <dsp:txXfrm>
        <a:off x="363603" y="3888859"/>
        <a:ext cx="4606259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F81E-C0DF-48BA-874C-F63586AF2FC4}">
      <dsp:nvSpPr>
        <dsp:cNvPr id="0" name=""/>
        <dsp:cNvSpPr/>
      </dsp:nvSpPr>
      <dsp:spPr>
        <a:xfrm>
          <a:off x="0" y="80644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May have one deductible for most losses and a percentage deductible for hurricanes</a:t>
          </a:r>
        </a:p>
      </dsp:txBody>
      <dsp:txXfrm>
        <a:off x="83216" y="163860"/>
        <a:ext cx="6500401" cy="1538258"/>
      </dsp:txXfrm>
    </dsp:sp>
    <dsp:sp modelId="{9673ED1C-EE88-4F36-BEA6-52BC8B26D3A6}">
      <dsp:nvSpPr>
        <dsp:cNvPr id="0" name=""/>
        <dsp:cNvSpPr/>
      </dsp:nvSpPr>
      <dsp:spPr>
        <a:xfrm>
          <a:off x="0" y="1874614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RI law allows up to 5% deductible only if a hurricane is established to have occurred in Rhode Island</a:t>
          </a:r>
        </a:p>
      </dsp:txBody>
      <dsp:txXfrm>
        <a:off x="83216" y="1957830"/>
        <a:ext cx="6500401" cy="1538258"/>
      </dsp:txXfrm>
    </dsp:sp>
    <dsp:sp modelId="{9A375973-0240-4B1E-8911-76B697DD2FDF}">
      <dsp:nvSpPr>
        <dsp:cNvPr id="0" name=""/>
        <dsp:cNvSpPr/>
      </dsp:nvSpPr>
      <dsp:spPr>
        <a:xfrm>
          <a:off x="0" y="3668585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RI does not allow insurers to impose wind or wildfire exclusions on property insurance</a:t>
          </a:r>
        </a:p>
      </dsp:txBody>
      <dsp:txXfrm>
        <a:off x="83216" y="3751801"/>
        <a:ext cx="6500401" cy="1538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3155-A5E3-45D7-8601-32C2F090CCD3}">
      <dsp:nvSpPr>
        <dsp:cNvPr id="0" name=""/>
        <dsp:cNvSpPr/>
      </dsp:nvSpPr>
      <dsp:spPr>
        <a:xfrm>
          <a:off x="4219" y="733843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10299-580E-4FDB-A78F-2F1195E01BC6}">
      <dsp:nvSpPr>
        <dsp:cNvPr id="0" name=""/>
        <dsp:cNvSpPr/>
      </dsp:nvSpPr>
      <dsp:spPr>
        <a:xfrm>
          <a:off x="4219" y="1695617"/>
          <a:ext cx="2413125" cy="15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Although more risks are in the FAIR Plan, it still only amounts to 4% of polices in the homeowners market</a:t>
          </a:r>
        </a:p>
      </dsp:txBody>
      <dsp:txXfrm>
        <a:off x="4219" y="1695617"/>
        <a:ext cx="2413125" cy="1523812"/>
      </dsp:txXfrm>
    </dsp:sp>
    <dsp:sp modelId="{CA4A397C-48F5-4FB3-84DE-3355BF11D343}">
      <dsp:nvSpPr>
        <dsp:cNvPr id="0" name=""/>
        <dsp:cNvSpPr/>
      </dsp:nvSpPr>
      <dsp:spPr>
        <a:xfrm>
          <a:off x="4219" y="3273931"/>
          <a:ext cx="2413125" cy="18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B3D79-48D9-47EF-A100-575921A14857}">
      <dsp:nvSpPr>
        <dsp:cNvPr id="0" name=""/>
        <dsp:cNvSpPr/>
      </dsp:nvSpPr>
      <dsp:spPr>
        <a:xfrm>
          <a:off x="2839641" y="733843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1ADD1-8EFC-4194-AC97-5DCE5C805CC6}">
      <dsp:nvSpPr>
        <dsp:cNvPr id="0" name=""/>
        <dsp:cNvSpPr/>
      </dsp:nvSpPr>
      <dsp:spPr>
        <a:xfrm>
          <a:off x="2839641" y="1695617"/>
          <a:ext cx="2413125" cy="15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The last three months of 2025 showed a decrease in policy counts and applications</a:t>
          </a:r>
        </a:p>
      </dsp:txBody>
      <dsp:txXfrm>
        <a:off x="2839641" y="1695617"/>
        <a:ext cx="2413125" cy="1523812"/>
      </dsp:txXfrm>
    </dsp:sp>
    <dsp:sp modelId="{F5D4C0BF-AAD1-4CC4-8A77-4D0FA7511173}">
      <dsp:nvSpPr>
        <dsp:cNvPr id="0" name=""/>
        <dsp:cNvSpPr/>
      </dsp:nvSpPr>
      <dsp:spPr>
        <a:xfrm>
          <a:off x="2839641" y="3273931"/>
          <a:ext cx="2413125" cy="18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2A44-D6DF-4381-9A94-D555224A0F6F}">
      <dsp:nvSpPr>
        <dsp:cNvPr id="0" name=""/>
        <dsp:cNvSpPr/>
      </dsp:nvSpPr>
      <dsp:spPr>
        <a:xfrm>
          <a:off x="5675062" y="733843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EB53B-A129-47C5-B98F-28EA71C375FC}">
      <dsp:nvSpPr>
        <dsp:cNvPr id="0" name=""/>
        <dsp:cNvSpPr/>
      </dsp:nvSpPr>
      <dsp:spPr>
        <a:xfrm>
          <a:off x="5675062" y="1695617"/>
          <a:ext cx="2413125" cy="15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Increased commercial quotes that do not go to FAIR Plan – possibly indicating that potential FAIR Plan customers are finding coverage in the voluntary market</a:t>
          </a:r>
        </a:p>
      </dsp:txBody>
      <dsp:txXfrm>
        <a:off x="5675062" y="1695617"/>
        <a:ext cx="2413125" cy="1523812"/>
      </dsp:txXfrm>
    </dsp:sp>
    <dsp:sp modelId="{184AF632-9DA2-486E-A1AA-FDF52DA90304}">
      <dsp:nvSpPr>
        <dsp:cNvPr id="0" name=""/>
        <dsp:cNvSpPr/>
      </dsp:nvSpPr>
      <dsp:spPr>
        <a:xfrm>
          <a:off x="5675062" y="3273931"/>
          <a:ext cx="2413125" cy="18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6EC50-DF19-413C-97CE-F52ED943393E}">
      <dsp:nvSpPr>
        <dsp:cNvPr id="0" name=""/>
        <dsp:cNvSpPr/>
      </dsp:nvSpPr>
      <dsp:spPr>
        <a:xfrm>
          <a:off x="8510484" y="733843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F4A6D-E1E7-4CB1-AEFA-A2691DC48E38}">
      <dsp:nvSpPr>
        <dsp:cNvPr id="0" name=""/>
        <dsp:cNvSpPr/>
      </dsp:nvSpPr>
      <dsp:spPr>
        <a:xfrm>
          <a:off x="8510484" y="1695617"/>
          <a:ext cx="2413125" cy="152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Average premium higher than in the voluntary market</a:t>
          </a:r>
        </a:p>
      </dsp:txBody>
      <dsp:txXfrm>
        <a:off x="8510484" y="1695617"/>
        <a:ext cx="2413125" cy="1523812"/>
      </dsp:txXfrm>
    </dsp:sp>
    <dsp:sp modelId="{F4229CCC-C44F-4C14-BE2B-E8174754EB6C}">
      <dsp:nvSpPr>
        <dsp:cNvPr id="0" name=""/>
        <dsp:cNvSpPr/>
      </dsp:nvSpPr>
      <dsp:spPr>
        <a:xfrm>
          <a:off x="8510484" y="3273931"/>
          <a:ext cx="2413125" cy="18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343-1E26-4753-851E-F6787BC74BC7}">
      <dsp:nvSpPr>
        <dsp:cNvPr id="0" name=""/>
        <dsp:cNvSpPr/>
      </dsp:nvSpPr>
      <dsp:spPr>
        <a:xfrm>
          <a:off x="0" y="45421"/>
          <a:ext cx="6666833" cy="12377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Shop around</a:t>
          </a:r>
        </a:p>
      </dsp:txBody>
      <dsp:txXfrm>
        <a:off x="60420" y="105841"/>
        <a:ext cx="6545993" cy="1116873"/>
      </dsp:txXfrm>
    </dsp:sp>
    <dsp:sp modelId="{21C0A2EB-B734-4EC7-9393-D4AAECD6898C}">
      <dsp:nvSpPr>
        <dsp:cNvPr id="0" name=""/>
        <dsp:cNvSpPr/>
      </dsp:nvSpPr>
      <dsp:spPr>
        <a:xfrm>
          <a:off x="0" y="1283134"/>
          <a:ext cx="6666833" cy="288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Insurers may offer different rates because they are attempting to create a book of business that will return the results that they project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Insurers might accept or reject individual risks not because of something wrong with that risk but because they need to diversify their book of business</a:t>
          </a:r>
        </a:p>
      </dsp:txBody>
      <dsp:txXfrm>
        <a:off x="0" y="1283134"/>
        <a:ext cx="6666833" cy="2887649"/>
      </dsp:txXfrm>
    </dsp:sp>
    <dsp:sp modelId="{DF809D1D-08F5-4ED7-A042-257A0F4B9191}">
      <dsp:nvSpPr>
        <dsp:cNvPr id="0" name=""/>
        <dsp:cNvSpPr/>
      </dsp:nvSpPr>
      <dsp:spPr>
        <a:xfrm>
          <a:off x="0" y="4170784"/>
          <a:ext cx="6666833" cy="1237713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Understand Coverages under policies</a:t>
          </a:r>
        </a:p>
      </dsp:txBody>
      <dsp:txXfrm>
        <a:off x="60420" y="4231204"/>
        <a:ext cx="6545993" cy="1116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7F67D-739B-4E5E-802A-348136A79105}">
      <dsp:nvSpPr>
        <dsp:cNvPr id="0" name=""/>
        <dsp:cNvSpPr/>
      </dsp:nvSpPr>
      <dsp:spPr>
        <a:xfrm>
          <a:off x="1061437" y="1119855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A7181-AA2B-40F4-8B37-535058B8B096}">
      <dsp:nvSpPr>
        <dsp:cNvPr id="0" name=""/>
        <dsp:cNvSpPr/>
      </dsp:nvSpPr>
      <dsp:spPr>
        <a:xfrm>
          <a:off x="1582" y="2345221"/>
          <a:ext cx="3261093" cy="65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Insurers will continue to use data and AI to attempt to get the most accurate rate for risk</a:t>
          </a:r>
        </a:p>
      </dsp:txBody>
      <dsp:txXfrm>
        <a:off x="1582" y="2345221"/>
        <a:ext cx="3261093" cy="657314"/>
      </dsp:txXfrm>
    </dsp:sp>
    <dsp:sp modelId="{17B528EA-FD62-4709-998B-E52EF6E2CEB7}">
      <dsp:nvSpPr>
        <dsp:cNvPr id="0" name=""/>
        <dsp:cNvSpPr/>
      </dsp:nvSpPr>
      <dsp:spPr>
        <a:xfrm>
          <a:off x="1582" y="3041597"/>
          <a:ext cx="3261093" cy="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5453D-1941-4790-AA61-C1873CEC59B3}">
      <dsp:nvSpPr>
        <dsp:cNvPr id="0" name=""/>
        <dsp:cNvSpPr/>
      </dsp:nvSpPr>
      <dsp:spPr>
        <a:xfrm>
          <a:off x="4893223" y="1119855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FAF45-F662-49CA-B63A-D0E3C0889075}">
      <dsp:nvSpPr>
        <dsp:cNvPr id="0" name=""/>
        <dsp:cNvSpPr/>
      </dsp:nvSpPr>
      <dsp:spPr>
        <a:xfrm>
          <a:off x="3833367" y="2345221"/>
          <a:ext cx="3261093" cy="65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New data collection </a:t>
          </a:r>
        </a:p>
      </dsp:txBody>
      <dsp:txXfrm>
        <a:off x="3833367" y="2345221"/>
        <a:ext cx="3261093" cy="657314"/>
      </dsp:txXfrm>
    </dsp:sp>
    <dsp:sp modelId="{AC144431-41AA-4A90-A440-51FF0133DFDE}">
      <dsp:nvSpPr>
        <dsp:cNvPr id="0" name=""/>
        <dsp:cNvSpPr/>
      </dsp:nvSpPr>
      <dsp:spPr>
        <a:xfrm>
          <a:off x="3833367" y="3041597"/>
          <a:ext cx="3261093" cy="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B4C8-18A8-4D4E-B9F3-ED10DA25D72B}">
      <dsp:nvSpPr>
        <dsp:cNvPr id="0" name=""/>
        <dsp:cNvSpPr/>
      </dsp:nvSpPr>
      <dsp:spPr>
        <a:xfrm>
          <a:off x="8725008" y="1119855"/>
          <a:ext cx="1141382" cy="1141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2710A-D459-4463-94A7-DAB7F832B4E8}">
      <dsp:nvSpPr>
        <dsp:cNvPr id="0" name=""/>
        <dsp:cNvSpPr/>
      </dsp:nvSpPr>
      <dsp:spPr>
        <a:xfrm>
          <a:off x="7665152" y="2345221"/>
          <a:ext cx="3261093" cy="65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Reward resiliency efforts – possible higher premium for owners that do not maintain properties</a:t>
          </a:r>
        </a:p>
      </dsp:txBody>
      <dsp:txXfrm>
        <a:off x="7665152" y="2345221"/>
        <a:ext cx="3261093" cy="657314"/>
      </dsp:txXfrm>
    </dsp:sp>
    <dsp:sp modelId="{73FB344F-7196-441D-94FE-36EECC9E6EB6}">
      <dsp:nvSpPr>
        <dsp:cNvPr id="0" name=""/>
        <dsp:cNvSpPr/>
      </dsp:nvSpPr>
      <dsp:spPr>
        <a:xfrm>
          <a:off x="7665152" y="3041597"/>
          <a:ext cx="3261093" cy="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B407E-5104-465A-8FA1-1A9FD138F0B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CC90C-222B-4D14-BFE0-4B9D1BBC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Licensed – benefit of DBR review of rates and guaranty association in case of insolvency</a:t>
            </a:r>
          </a:p>
          <a:p>
            <a:r>
              <a:rPr lang="en-US" dirty="0"/>
              <a:t>Surplus – May have more beneficial coverage than licensed and FAIR Plan but no rate regulation or guaranty association protection</a:t>
            </a:r>
          </a:p>
          <a:p>
            <a:r>
              <a:rPr lang="en-US" dirty="0"/>
              <a:t>FAIR Plan – residual market created by legislature means that can always buy insurance</a:t>
            </a:r>
          </a:p>
          <a:p>
            <a:r>
              <a:rPr lang="en-US" dirty="0"/>
              <a:t>Percentages are very rough estimates just to give you a general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1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DBR has issued a Bulletin on Insurers use of AI indicating that we expect a human in the loop and compliance with the existing law when AI is used by an insurer</a:t>
            </a:r>
          </a:p>
          <a:p>
            <a:r>
              <a:rPr lang="en-US" dirty="0"/>
              <a:t>DBR has issued a bulletin in use of drones in underwriting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these 20 groups there are another 30 groups writing homeowners insurance in RI that have less than 1% of the market.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2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very difficult area because “average” depends on so many factor, cost to rebuild home, condition of property, location of risk but wanted to give a general comparative number to other issues within the housing conversation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8.91% a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9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5% deductible is applied to Coverage a so if home is insured for $500,000 the deductible would be $25,000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6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too early to determine if the three months of decreases in FAIR Plan is an actual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9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DBR has a representative at all FAIR Plan meetings and we monitor what the plan is doing.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very important to insure to value to rebuild home.  If less than full rebuild cost they may be provisions in policy giving insured a penalty for being underinsured</a:t>
            </a:r>
          </a:p>
          <a:p>
            <a:r>
              <a:rPr lang="en-US" dirty="0"/>
              <a:t>It is the consumers responsibility to keep track and increase limits if needed – Some insurers will suggest higher limits but others will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CC90C-222B-4D14-BFE0-4B9D1BBC3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2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7E66-DCC6-A16F-A967-C566A97BA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F4ADF-4FAB-7420-038A-D9846B424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BB65B-D61D-EFF2-18C1-4300E4E3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F2981-E489-43C1-D4FD-AEBADE9F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EE77E-5CFB-4E03-765B-FCB1841D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4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06C8-576D-E6EA-1D47-2DEAA7C3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CE5D2-610D-4D02-50A1-CB5098D4D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15585-61F1-9129-DEF3-BE1CE821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9EDC-44D8-FF9C-FC5F-5714F2B9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BEEE-816C-4232-9162-4549F77B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9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AC803-B7AD-3552-E13D-C01C13E84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F25CB-1486-5522-7D97-EB18A473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218D0-1195-7F4B-D0FC-B839A739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26BC2-E0EC-DF53-46F4-ECFC3B59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9F0C-475B-E0CA-0DD5-2AF7F90B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4E57-CBD5-A9BB-1A9B-CBB9AEBA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16B67-115F-796C-E351-C13BD2CC9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1035F-9ACA-1735-4F5C-6D4096CF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A2FF2-6A27-5D59-EB7C-D43A5E04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1CF89-C6E0-B6D2-5666-0007270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7370-0FBD-A50C-A394-43B831F9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DF3CE-7BED-EA8B-3E27-870709627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3E579-B716-1FB0-805A-CFCF4BEE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2A81B-DC46-E709-AA48-412AAFF4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6D9D-2F13-356B-8BCC-FAA9781D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2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9DFB-EE80-1235-A5F4-C128A128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4F1F-B1C0-D1B8-1C13-58D1F0E31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C32B4-F1AD-6C14-03FF-B105A110A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EAFBE-92FB-D9AE-5A2C-CEB3D7E9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43832-5908-7A0F-3181-142845A8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6C675-D98F-5E91-FD9F-23E1261F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8D8D-1D00-BC5F-055D-9FDE2CAF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8A74A-08C2-9DD2-2AAF-066A2E97A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B84A4-8AD0-85B0-C52D-0974BEE2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CFCB1-6588-F6CE-5D95-EA31B1450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362CC-D820-0F85-BF19-C27405CDC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5C704-580C-6725-404D-63540827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A651C-CCDC-7C6E-C13F-146DDA9C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8CE8FD-0383-9792-640A-E0AA0FC1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7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F64D-A4FB-531F-9D2B-67A21741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7BCBA-ACD5-D41D-C56F-7C0D48C4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83733-E735-4726-3628-33958FD9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46ED3-C6CF-3F12-8103-1A4385FD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94DB3-7F51-DE8E-16F2-886A9735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5F851-4076-3751-87A0-598F4A49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77180-D1F0-A6BE-36FC-A5D7714D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444E-191C-F9CB-6875-923C393D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C0368-2A76-5A8D-D651-A83CAC631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25027-F5CE-6F43-08FD-2AAC8DBD1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484DC-9F06-3766-80BE-EADF5496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BDFB4-6C41-5085-90B3-F26C396A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7A3B5-083F-4FC3-545A-B44F5746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3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7FC2-704D-D6D2-9269-1584AAFC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2D528-AB53-E537-A4E0-9A2FD8AF7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85324-F1BC-661C-8242-4D75C4B9C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853AF-1B5F-4929-53DE-B637F916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63CB8-CB3F-AB03-C838-85719D3E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8EEF6-B018-2489-939C-8B296FC8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0B977-E029-C018-7E66-9A67368F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56F83-D7A7-B59E-BD24-E18FF3767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B5B41-4788-BCF9-29AB-3B2FCAEA2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B6AB35-C763-44D3-8060-0A31F1E745C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F53C8-BF44-95AC-74FE-E7B854BB2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A56F3-FC85-B18D-F992-6F6AFB86B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2A86FE-A44A-402F-93C0-A9BA8D1F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7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BR.insurance@dbr.ri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945B9-3BEC-D937-72F4-E1F9CA0D1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7400"/>
              <a:t>Rhode Island Property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05B82-DFA1-788B-9DD5-7F261D31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Elizabeth Dwyer						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Director, Department of Business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DDF30-7566-14C1-E6BF-26DFBE186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62" y="2274384"/>
            <a:ext cx="2621772" cy="23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0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18FBF-F8C9-B1C3-2E94-409BFFE3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FAIR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4A5724-F913-B2EC-85E4-EFA91A0BE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1198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24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BD26A-E94A-40C3-C293-C86E7DDC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 Plan policy count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C78A9B-E8B1-AB08-9619-93781B363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2428" y="1255279"/>
            <a:ext cx="7225748" cy="43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EC020-39CC-908E-F1C3-3152BBB9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 Plan application count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96038A-56A5-0C1A-2753-31986688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2428" y="1252244"/>
            <a:ext cx="7225748" cy="43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8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737ED-C8C0-1670-C99B-BD4F40B5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Consumer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22ECEF-C0C5-7F5B-A141-3411A39F5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23931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23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AF981-E14B-8478-824A-EF428D19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Future Possibilities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21D3608-8A08-922E-85A2-AF55FD90E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804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825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C94B-28D4-913A-64B0-61B838A8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884"/>
            <a:ext cx="10515600" cy="57250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Questions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Contact information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DBR.insurance@dbr.ri.gov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401.462.9520</a:t>
            </a:r>
          </a:p>
        </p:txBody>
      </p:sp>
    </p:spTree>
    <p:extLst>
      <p:ext uri="{BB962C8B-B14F-4D97-AF65-F5344CB8AC3E}">
        <p14:creationId xmlns:p14="http://schemas.microsoft.com/office/powerpoint/2010/main" val="16182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5A7D9-F029-954F-9769-23FC8EB2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Availability and Affordability</a:t>
            </a:r>
          </a:p>
        </p:txBody>
      </p: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001797DF-6051-57C0-2B24-6534F3DD1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38765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599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6F41-28A9-5CEB-FFC1-B2E372E6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Share for licensed insurers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DF2D1A-90C0-78E5-1C6A-70088E20E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362530"/>
              </p:ext>
            </p:extLst>
          </p:nvPr>
        </p:nvGraphicFramePr>
        <p:xfrm>
          <a:off x="838200" y="1503123"/>
          <a:ext cx="10515600" cy="498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1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22A9E-46A4-2FDF-3E02-F9674351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Average Premium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14A-4ABC-95FC-2305-7731F8F9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1974716"/>
            <a:ext cx="4646905" cy="438163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Rough estimate average annual homeowner premium in Rhode Island for 2024 about $2,400</a:t>
            </a:r>
          </a:p>
          <a:p>
            <a:r>
              <a:rPr lang="en-US" sz="2000" dirty="0"/>
              <a:t>Vary greatly by many variables</a:t>
            </a:r>
          </a:p>
          <a:p>
            <a:pPr lvl="1"/>
            <a:r>
              <a:rPr lang="en-US" sz="2000" dirty="0"/>
              <a:t>Policy limits (amount available to rebuild home)</a:t>
            </a:r>
          </a:p>
          <a:p>
            <a:pPr lvl="1"/>
            <a:r>
              <a:rPr lang="en-US" sz="2000" dirty="0"/>
              <a:t>Other coverages (liability)</a:t>
            </a:r>
          </a:p>
          <a:p>
            <a:pPr lvl="1"/>
            <a:r>
              <a:rPr lang="en-US" sz="2000" dirty="0"/>
              <a:t>Deductibles</a:t>
            </a:r>
          </a:p>
          <a:p>
            <a:pPr lvl="1"/>
            <a:r>
              <a:rPr lang="en-US" sz="2000" dirty="0"/>
              <a:t>Condition of property </a:t>
            </a:r>
          </a:p>
          <a:p>
            <a:pPr lvl="1"/>
            <a:r>
              <a:rPr lang="en-US" sz="2000" dirty="0"/>
              <a:t>Prior losses</a:t>
            </a:r>
          </a:p>
          <a:p>
            <a:pPr lvl="1"/>
            <a:r>
              <a:rPr lang="en-US" sz="2000" dirty="0"/>
              <a:t>Type of Coverage - Replacement Costs vs. Actual Cash Value</a:t>
            </a:r>
          </a:p>
        </p:txBody>
      </p:sp>
      <p:pic>
        <p:nvPicPr>
          <p:cNvPr id="5" name="Picture 4" descr="Houses in a subdivision">
            <a:extLst>
              <a:ext uri="{FF2B5EF4-FFF2-40B4-BE49-F238E27FC236}">
                <a16:creationId xmlns:a16="http://schemas.microsoft.com/office/drawing/2014/main" id="{D6CE7DEC-C565-515D-CAE7-EC926E26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98" r="14401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25F06-3575-214B-A9D3-ABF09874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Average Rate Increases of Licensed Insurers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CC6756-55BC-A907-DFEC-27309137E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4472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993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05C9A533-BA4B-663C-3115-944BF3F2E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398" y="59921"/>
            <a:ext cx="10791172" cy="63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5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112A8-BF82-EF86-AC6C-7299B38D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DBR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757137-95BB-94DE-0099-30BC15AE2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0442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31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4DA90-E1B4-4E18-49C4-ACFF7A6C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Exclusions and Coverage Gaps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D19DA5-E26C-09E0-C606-192FAEB06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49291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26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874EC-1C3C-461C-89BA-8B1D1ED5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Deductibles and Exclusions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108D5E-EA98-CBEC-5CC4-6F5244CFC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48331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808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990869E058344A4546143B288597E" ma:contentTypeVersion="1" ma:contentTypeDescription="Create a new document." ma:contentTypeScope="" ma:versionID="8ac1a4ad2f2d5c7660f99c5504fa9d7b">
  <xsd:schema xmlns:xsd="http://www.w3.org/2001/XMLSchema" xmlns:xs="http://www.w3.org/2001/XMLSchema" xmlns:p="http://schemas.microsoft.com/office/2006/metadata/properties" xmlns:ns2="$ListId:commdocs;" xmlns:ns3="http://schemas.microsoft.com/sharepoint/v4" targetNamespace="http://schemas.microsoft.com/office/2006/metadata/properties" ma:root="true" ma:fieldsID="02d95687937d068b980139351c892b6d" ns2:_="" ns3:_="">
    <xsd:import namespace="$ListId:commdocs;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Grouping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commdocs;" elementFormDefault="qualified">
    <xsd:import namespace="http://schemas.microsoft.com/office/2006/documentManagement/types"/>
    <xsd:import namespace="http://schemas.microsoft.com/office/infopath/2007/PartnerControls"/>
    <xsd:element name="Grouping" ma:index="8" ma:displayName="Grouping" ma:default="Agenda" ma:description="Add a Grouping" ma:internalName="Grouping">
      <xsd:simpleType>
        <xsd:restriction base="dms:Text">
          <xsd:maxLength value="7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ing xmlns="$ListId:commdocs;">Agenda</Grouping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0B2D357-C52D-4665-BE3F-0C734ABBA9BB}"/>
</file>

<file path=customXml/itemProps2.xml><?xml version="1.0" encoding="utf-8"?>
<ds:datastoreItem xmlns:ds="http://schemas.openxmlformats.org/officeDocument/2006/customXml" ds:itemID="{AB75E45A-4450-496F-86ED-ABF473EA5758}"/>
</file>

<file path=customXml/itemProps3.xml><?xml version="1.0" encoding="utf-8"?>
<ds:datastoreItem xmlns:ds="http://schemas.openxmlformats.org/officeDocument/2006/customXml" ds:itemID="{977EF72D-700B-4053-B0F1-326FBEE39C96}"/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852</Words>
  <Application>Microsoft Office PowerPoint</Application>
  <PresentationFormat>Widescreen</PresentationFormat>
  <Paragraphs>92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Rhode Island Property Insurance</vt:lpstr>
      <vt:lpstr>Availability and Affordability</vt:lpstr>
      <vt:lpstr>Market Share for licensed insurers</vt:lpstr>
      <vt:lpstr>Average Premium</vt:lpstr>
      <vt:lpstr>Average Rate Increases of Licensed Insurers</vt:lpstr>
      <vt:lpstr>PowerPoint Presentation</vt:lpstr>
      <vt:lpstr>DBR Review</vt:lpstr>
      <vt:lpstr>Exclusions and Coverage Gaps</vt:lpstr>
      <vt:lpstr>Deductibles and Exclusions</vt:lpstr>
      <vt:lpstr>FAIR Plan</vt:lpstr>
      <vt:lpstr>FAIR Plan policy count</vt:lpstr>
      <vt:lpstr>FAIR Plan application count</vt:lpstr>
      <vt:lpstr>Consumer Strategies</vt:lpstr>
      <vt:lpstr>Future Possibilities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Dwyer, Elizabeth (DBR)</dc:creator>
  <cp:lastModifiedBy>Dwyer, Elizabeth (DBR)</cp:lastModifiedBy>
  <cp:revision>6</cp:revision>
  <dcterms:created xsi:type="dcterms:W3CDTF">2026-01-08T01:54:56Z</dcterms:created>
  <dcterms:modified xsi:type="dcterms:W3CDTF">2026-01-13T21:01:53Z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0x010100C7F990869E058344A4546143B288597E</vt:lpwstr>
  </property>
</Properties>
</file>